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sldIdLst>
    <p:sldId id="257" r:id="rId2"/>
    <p:sldId id="281" r:id="rId3"/>
    <p:sldId id="275" r:id="rId4"/>
    <p:sldId id="276" r:id="rId5"/>
    <p:sldId id="282" r:id="rId6"/>
    <p:sldId id="273" r:id="rId7"/>
    <p:sldId id="270" r:id="rId8"/>
    <p:sldId id="264" r:id="rId9"/>
    <p:sldId id="263" r:id="rId10"/>
    <p:sldId id="262" r:id="rId11"/>
    <p:sldId id="260" r:id="rId12"/>
    <p:sldId id="259" r:id="rId13"/>
    <p:sldId id="258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4708C-4C1C-499A-84ED-CC355A1DDC1D}" v="5" dt="2023-01-23T15:54:12.888"/>
    <p1510:client id="{91D57063-FC95-441F-B3DE-D877EA0E1C7D}" v="1" dt="2023-01-24T11:01:55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E0199-35C0-4827-B7F9-097C479A0654}" type="datetimeFigureOut">
              <a:rPr lang="en-ZA" smtClean="0"/>
              <a:t>2023/02/03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0FA9C-06CE-49C1-A0C0-39C2C1659D9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80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  <a:latin typeface="Sitka Text" panose="02000505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itka Text" panose="02000505000000020004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574A-4477-490C-84ED-2CFE8481B20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78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A9F6-25E7-406F-8B6C-1165D786BC25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36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1A00C-344C-4ADC-883B-3895AB026E0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4417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EEF3-227B-46A9-B3BA-7F9587618A73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85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DF03-7E7C-40F8-8CCA-6511DA29463D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9017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E5F9-A32D-4758-8D79-D3B658DCE07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83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48D5-A81E-42A9-8512-FC525C4FDE9F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508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ABF3-BA7E-4566-81A5-81592F142191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24FE-7AC4-499E-BC31-A5DC9C5C2BD6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0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4E48-0EBF-41C1-B067-7CB7FD153CA4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7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2FDD2-560A-4C48-9630-94869D0AC4AA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8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D5B3-F860-4913-959C-1C8EF220561A}" type="datetime1">
              <a:rPr lang="en-GB" smtClean="0"/>
              <a:t>03/02/2023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33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3DC3-409B-4ED8-8603-179B1E64F5D0}" type="datetime1">
              <a:rPr lang="en-GB" smtClean="0"/>
              <a:t>03/02/2023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63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709-EB8A-4F07-9714-67B11CC06E3F}" type="datetime1">
              <a:rPr lang="en-GB" smtClean="0"/>
              <a:t>03/02/2023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9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E434E-922A-4A56-8557-2A773F75E8BE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5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B106-D758-4BCA-A5A1-482FE8003D89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5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5989C-CC3C-4664-8A85-50C7D12DE74B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2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ccreditation@translators.org.z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F00145-AAF8-4127-898A-9F6D3117DF8E}"/>
              </a:ext>
            </a:extLst>
          </p:cNvPr>
          <p:cNvSpPr txBox="1"/>
          <p:nvPr/>
        </p:nvSpPr>
        <p:spPr>
          <a:xfrm>
            <a:off x="-127518" y="2144652"/>
            <a:ext cx="10988351" cy="3600986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ctr"/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Accreditation</a:t>
            </a:r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 in </a:t>
            </a:r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Simultaneous</a:t>
            </a:r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 </a:t>
            </a:r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Interpreting</a:t>
            </a:r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: </a:t>
            </a:r>
          </a:p>
          <a:p>
            <a:pPr algn="ctr"/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SASL </a:t>
            </a:r>
            <a:r>
              <a:rPr lang="en-ZA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&lt;&gt;</a:t>
            </a:r>
            <a:r>
              <a:rPr lang="it-IT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 EN</a:t>
            </a:r>
            <a:endParaRPr lang="en-US" sz="5700" b="1" spc="600" dirty="0" err="1">
              <a:solidFill>
                <a:srgbClr val="002060"/>
              </a:solidFill>
              <a:latin typeface="Arial Nova"/>
              <a:ea typeface="+mn-lt"/>
              <a:cs typeface="+mn-lt"/>
            </a:endParaRPr>
          </a:p>
        </p:txBody>
      </p:sp>
      <p:pic>
        <p:nvPicPr>
          <p:cNvPr id="3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274AF942-0758-D6CA-2372-059100C38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681" y="320885"/>
            <a:ext cx="2861952" cy="139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813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C5F152-EF32-47BE-9FF9-F5B74F30CA30}"/>
              </a:ext>
            </a:extLst>
          </p:cNvPr>
          <p:cNvSpPr txBox="1"/>
          <p:nvPr/>
        </p:nvSpPr>
        <p:spPr>
          <a:xfrm>
            <a:off x="85" y="1051172"/>
            <a:ext cx="1108363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Unsuccessful result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B40373-88AF-4A60-9565-034B2A093C9B}"/>
              </a:ext>
            </a:extLst>
          </p:cNvPr>
          <p:cNvSpPr txBox="1"/>
          <p:nvPr/>
        </p:nvSpPr>
        <p:spPr>
          <a:xfrm>
            <a:off x="993395" y="2367844"/>
            <a:ext cx="9089485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If a candidate fails to meet the required standard for accreditation on the day of the examination, they may apply to re-take the exam after </a:t>
            </a:r>
            <a:r>
              <a:rPr lang="en-US" sz="2200" b="1" dirty="0">
                <a:latin typeface="Quattrocento Sans"/>
              </a:rPr>
              <a:t>one year</a:t>
            </a:r>
            <a:r>
              <a:rPr lang="en-US" sz="2200" dirty="0">
                <a:latin typeface="Quattrocento Sans"/>
              </a:rPr>
              <a:t>.</a:t>
            </a:r>
            <a:endParaRPr lang="en-US" dirty="0"/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The candidate should read the comments carefully and follow the advice given.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9913-E272-471C-AA83-F4624C514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87251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453DAD-90F0-4A72-A4F7-F787CE9F98FE}"/>
              </a:ext>
            </a:extLst>
          </p:cNvPr>
          <p:cNvSpPr txBox="1"/>
          <p:nvPr/>
        </p:nvSpPr>
        <p:spPr>
          <a:xfrm>
            <a:off x="932" y="451001"/>
            <a:ext cx="11004467" cy="8716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Appeal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51C79F-0CFC-4052-B9E7-EC8DB2A43A23}"/>
              </a:ext>
            </a:extLst>
          </p:cNvPr>
          <p:cNvSpPr txBox="1"/>
          <p:nvPr/>
        </p:nvSpPr>
        <p:spPr>
          <a:xfrm>
            <a:off x="881744" y="1784917"/>
            <a:ext cx="8735058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A  candidate who wants to lodge an appeal should submit the application form and proof of payment </a:t>
            </a:r>
            <a:r>
              <a:rPr lang="en-US" sz="2200" b="1" dirty="0">
                <a:latin typeface="Quattrocento Sans"/>
              </a:rPr>
              <a:t>within 8 weeks</a:t>
            </a:r>
            <a:r>
              <a:rPr lang="en-US" sz="2200" dirty="0">
                <a:latin typeface="Quattrocento Sans"/>
              </a:rPr>
              <a:t> after having received the result.</a:t>
            </a:r>
            <a:endParaRPr lang="en-US" dirty="0">
              <a:latin typeface="Quattrocento Sans"/>
            </a:endParaRPr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The original recordings will be marked by a third examiner and that report will be the final result. No further correspondence will be entered into after the final result is made available.</a:t>
            </a:r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If the ‘Fail’ result is overturned, the candidate will be refunded for the appeal and will be considered accredited in SASL&lt;&gt;EN interpreting.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7AE61-6F9A-49A3-84E4-F23AB684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1886171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69C221-71AF-491D-B931-E730E7698221}"/>
              </a:ext>
            </a:extLst>
          </p:cNvPr>
          <p:cNvSpPr txBox="1"/>
          <p:nvPr/>
        </p:nvSpPr>
        <p:spPr>
          <a:xfrm>
            <a:off x="-1281" y="758597"/>
            <a:ext cx="11053948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Accreditation validity</a:t>
            </a:r>
            <a:endParaRPr lang="en-US" sz="5000">
              <a:solidFill>
                <a:schemeClr val="tx2"/>
              </a:solidFill>
              <a:latin typeface="Quattrocento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79BFDE-4806-4BF5-8FE9-756ADBCBEF25}"/>
              </a:ext>
            </a:extLst>
          </p:cNvPr>
          <p:cNvSpPr txBox="1"/>
          <p:nvPr/>
        </p:nvSpPr>
        <p:spPr>
          <a:xfrm>
            <a:off x="777892" y="2367865"/>
            <a:ext cx="8795599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Accreditation remains valid as long as the language practitioner remains a member of SATI. </a:t>
            </a:r>
            <a:endParaRPr lang="en-US"/>
          </a:p>
          <a:p>
            <a:pPr algn="just"/>
            <a:endParaRPr lang="en-US" sz="220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Accreditation lapses when membership lapses. Should the practitioner wish to become re-accredited, they will have to re-apply to do the examination and pass it again.</a:t>
            </a:r>
            <a:endParaRPr lang="en-US" sz="2200" dirty="0">
              <a:latin typeface="Quattrocento Sans" panose="020B05020500000200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6D02B-5C59-4D22-BE86-A98BAC95C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862003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BA97A4-83E4-4CD3-A43E-8447D02F6D2E}"/>
              </a:ext>
            </a:extLst>
          </p:cNvPr>
          <p:cNvSpPr txBox="1"/>
          <p:nvPr/>
        </p:nvSpPr>
        <p:spPr>
          <a:xfrm>
            <a:off x="862940" y="1872737"/>
            <a:ext cx="888670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</a:rPr>
              <a:t>For more info, please email SATI's Accreditation Officer Erica du Preez: </a:t>
            </a:r>
            <a:br>
              <a:rPr lang="en-US" sz="3600" spc="300" dirty="0">
                <a:latin typeface="Quattrocento Sans" panose="020B0502050000020003" pitchFamily="34" charset="0"/>
                <a:ea typeface="Lato Light" panose="020F0502020204030203" pitchFamily="34" charset="0"/>
                <a:cs typeface="Arima Madurai Light" pitchFamily="2" charset="77"/>
              </a:rPr>
            </a:br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  <a:hlinkClick r:id="rId2"/>
              </a:rPr>
              <a:t>accreditation@translators.org.za</a:t>
            </a:r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</a:rPr>
              <a:t> </a:t>
            </a:r>
            <a:endParaRPr lang="en-US" dirty="0"/>
          </a:p>
        </p:txBody>
      </p:sp>
      <p:pic>
        <p:nvPicPr>
          <p:cNvPr id="6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911ACB8B-355E-8EEA-7BAE-8158D5C53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2717" y="4794901"/>
            <a:ext cx="2743200" cy="142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466545-8D0B-4BD6-971D-C1E35CD62738}"/>
              </a:ext>
            </a:extLst>
          </p:cNvPr>
          <p:cNvSpPr txBox="1"/>
          <p:nvPr/>
        </p:nvSpPr>
        <p:spPr>
          <a:xfrm>
            <a:off x="-3640" y="351140"/>
            <a:ext cx="110044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Prerequisites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7E72E-1664-4F0D-B801-2ACD949B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FA2DD2-BF9C-7D43-F97F-1BC790CBC510}"/>
              </a:ext>
            </a:extLst>
          </p:cNvPr>
          <p:cNvSpPr txBox="1"/>
          <p:nvPr/>
        </p:nvSpPr>
        <p:spPr>
          <a:xfrm>
            <a:off x="822667" y="1370744"/>
            <a:ext cx="8769202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  <a:ea typeface="+mn-lt"/>
                <a:cs typeface="+mn-lt"/>
              </a:rPr>
              <a:t>Active and paid SATI membership of at least three months (</a:t>
            </a:r>
            <a:r>
              <a:rPr lang="en-US" sz="2200" i="1" dirty="0">
                <a:latin typeface="Quattrocento Sans"/>
                <a:ea typeface="+mn-lt"/>
                <a:cs typeface="+mn-lt"/>
              </a:rPr>
              <a:t>student membership does not qualify</a:t>
            </a:r>
            <a:r>
              <a:rPr lang="en-US" sz="2200" dirty="0">
                <a:latin typeface="Quattrocento Sans"/>
                <a:ea typeface="+mn-lt"/>
                <a:cs typeface="+mn-lt"/>
              </a:rPr>
              <a:t>)</a:t>
            </a:r>
          </a:p>
          <a:p>
            <a:pPr algn="just"/>
            <a:r>
              <a:rPr lang="en-US" sz="2200" b="1" dirty="0">
                <a:latin typeface="Quattrocento Sans"/>
                <a:ea typeface="+mn-lt"/>
                <a:cs typeface="+mn-lt"/>
              </a:rPr>
              <a:t>plus</a:t>
            </a:r>
          </a:p>
          <a:p>
            <a:pPr algn="just"/>
            <a:r>
              <a:rPr lang="en-US" sz="2200" dirty="0">
                <a:latin typeface="Quattrocento Sans"/>
              </a:rPr>
              <a:t>Evidence of at least three </a:t>
            </a:r>
            <a:r>
              <a:rPr lang="en-US" sz="2200" dirty="0">
                <a:latin typeface="Quattrocento Sans" panose="020B0502050000020003" pitchFamily="34" charset="0"/>
              </a:rPr>
              <a:t>years’ experience as a simultaneous interpreter in SASL&lt;&gt;EN</a:t>
            </a:r>
          </a:p>
          <a:p>
            <a:pPr marL="342900" indent="-342900" algn="just">
              <a:buFont typeface="Wingdings"/>
              <a:buChar char="§"/>
            </a:pPr>
            <a:endParaRPr lang="en-US" sz="2200" i="1" dirty="0">
              <a:latin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272591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3BDBF0-133F-48C5-976E-6AC42E9B8430}"/>
              </a:ext>
            </a:extLst>
          </p:cNvPr>
          <p:cNvSpPr txBox="1"/>
          <p:nvPr/>
        </p:nvSpPr>
        <p:spPr>
          <a:xfrm>
            <a:off x="1386296" y="2075299"/>
            <a:ext cx="8224594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Tx/>
              <a:buChar char="–"/>
            </a:pPr>
            <a:r>
              <a:rPr lang="en-GB" sz="2200" dirty="0">
                <a:latin typeface="Quattrocento Sans" panose="020B0502050000020003"/>
              </a:rPr>
              <a:t>Testing for simultaneous interpreting accreditation takes place once a year on an ad hoc basis in different centres in South Africa, as the need arises</a:t>
            </a:r>
          </a:p>
          <a:p>
            <a:endParaRPr lang="en-GB" sz="2200" dirty="0">
              <a:latin typeface="Quattrocento Sans" panose="020B0502050000020003"/>
            </a:endParaRPr>
          </a:p>
          <a:p>
            <a:pPr marL="342900" indent="-342900">
              <a:buFontTx/>
              <a:buChar char="–"/>
            </a:pPr>
            <a:r>
              <a:rPr lang="en-GB" sz="2200" dirty="0">
                <a:latin typeface="Quattrocento Sans" panose="020B0502050000020003"/>
              </a:rPr>
              <a:t>Candidates are required to attend the testing scheduled at a particular date and venue.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F9E04-C372-4F26-A686-F0D375B2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6049AC-60CB-B43F-D04F-2C07ADC374E2}"/>
              </a:ext>
            </a:extLst>
          </p:cNvPr>
          <p:cNvSpPr txBox="1"/>
          <p:nvPr/>
        </p:nvSpPr>
        <p:spPr>
          <a:xfrm>
            <a:off x="-3641" y="723210"/>
            <a:ext cx="110044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Venue and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9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234024-633F-4FE3-85A4-63C47651522E}"/>
              </a:ext>
            </a:extLst>
          </p:cNvPr>
          <p:cNvSpPr txBox="1"/>
          <p:nvPr/>
        </p:nvSpPr>
        <p:spPr>
          <a:xfrm>
            <a:off x="-2446" y="791545"/>
            <a:ext cx="1114301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Preparing for the exam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07D09-F6C0-4CDD-94C4-97EA7CF81241}"/>
              </a:ext>
            </a:extLst>
          </p:cNvPr>
          <p:cNvSpPr txBox="1"/>
          <p:nvPr/>
        </p:nvSpPr>
        <p:spPr>
          <a:xfrm>
            <a:off x="1529478" y="2102254"/>
            <a:ext cx="8079163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 panose="020B0502050000020003" pitchFamily="34" charset="0"/>
              </a:rPr>
              <a:t>The SATI examination is designed for candidates who are already experts and seasoned SASL&lt;&gt;EN interpreters and would like to add SATI accreditation to their qualifications.</a:t>
            </a:r>
            <a:endParaRPr lang="en-US" dirty="0"/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r>
              <a:rPr lang="en-US" sz="2200" dirty="0">
                <a:latin typeface="Quattrocento Sans" panose="020B0502050000020003" pitchFamily="34" charset="0"/>
              </a:rPr>
              <a:t>SATI does not train interpreters and we do not offer preparation material to prospective candidates.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B06A0-5D12-47F6-80A5-4DC62723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57992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234024-633F-4FE3-85A4-63C47651522E}"/>
              </a:ext>
            </a:extLst>
          </p:cNvPr>
          <p:cNvSpPr txBox="1"/>
          <p:nvPr/>
        </p:nvSpPr>
        <p:spPr>
          <a:xfrm>
            <a:off x="-2446" y="791545"/>
            <a:ext cx="1114301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Language direction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07D09-F6C0-4CDD-94C4-97EA7CF81241}"/>
              </a:ext>
            </a:extLst>
          </p:cNvPr>
          <p:cNvSpPr txBox="1"/>
          <p:nvPr/>
        </p:nvSpPr>
        <p:spPr>
          <a:xfrm>
            <a:off x="1038676" y="2400790"/>
            <a:ext cx="9060767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200" dirty="0">
                <a:latin typeface="Quattrocento Sans" panose="020B0502050000020003"/>
              </a:rPr>
              <a:t>SASL candidates will be tested in both directions, i.e. English-SASL and SASL-English. </a:t>
            </a:r>
          </a:p>
          <a:p>
            <a:endParaRPr lang="en-GB" sz="2200" dirty="0">
              <a:latin typeface="Quattrocento Sans" panose="020B0502050000020003"/>
            </a:endParaRPr>
          </a:p>
          <a:p>
            <a:r>
              <a:rPr lang="en-GB" sz="2200" dirty="0">
                <a:latin typeface="Quattrocento Sans" panose="020B0502050000020003"/>
              </a:rPr>
              <a:t>To obtain accreditation,  candidates should pass the exam for both combinations.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B06A0-5D12-47F6-80A5-4DC62723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134179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65F81-7919-4D63-B217-1480C7C8AAE6}"/>
              </a:ext>
            </a:extLst>
          </p:cNvPr>
          <p:cNvSpPr txBox="1"/>
          <p:nvPr/>
        </p:nvSpPr>
        <p:spPr>
          <a:xfrm>
            <a:off x="54230" y="63557"/>
            <a:ext cx="11113324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Exam procedure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2A06FC-B776-BEEB-B232-A87FFD868278}"/>
              </a:ext>
            </a:extLst>
          </p:cNvPr>
          <p:cNvSpPr txBox="1"/>
          <p:nvPr/>
        </p:nvSpPr>
        <p:spPr>
          <a:xfrm>
            <a:off x="1060750" y="925331"/>
            <a:ext cx="9100285" cy="5278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The exam involves actual interpreting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The exam is not done in an interpreting booth, but in a quiet room where the candidate sits at a table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A source recording (voice or video) is played to the candidate using a laptop and the candidate interprets into a microphone (English) or on video (SASL)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Each source recording is usually between 10 - 15 minutes long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Candidates are informed of the subject of the source recording for their particular language combination a few days before the exam; they do not see the source text beforehand and are not given any other background information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The recordings currently in use have been made especially for SATI exam purposes and are not taken from live situations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As the source texts are non-specialised and should be generic enough for any candidate to be able to approach it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682A60-A154-FBDE-B221-E566E60B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7599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A23E01-8FB1-44E0-80FE-E3644AD4AF56}"/>
              </a:ext>
            </a:extLst>
          </p:cNvPr>
          <p:cNvSpPr txBox="1"/>
          <p:nvPr/>
        </p:nvSpPr>
        <p:spPr>
          <a:xfrm>
            <a:off x="-104275" y="502230"/>
            <a:ext cx="1117270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Assessment procedure</a:t>
            </a:r>
            <a:endParaRPr lang="en-US" sz="5000" b="1" spc="300" dirty="0">
              <a:solidFill>
                <a:schemeClr val="tx2"/>
              </a:solidFill>
              <a:latin typeface="Quattrocento Sans" panose="020B0502050000020003" pitchFamily="34" charset="0"/>
              <a:ea typeface="Nunito Bold" charset="0"/>
              <a:cs typeface="Arima Madurai Semi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F1EFB0-B71E-4A2B-BD0D-599B974A2F6C}"/>
              </a:ext>
            </a:extLst>
          </p:cNvPr>
          <p:cNvSpPr txBox="1"/>
          <p:nvPr/>
        </p:nvSpPr>
        <p:spPr>
          <a:xfrm>
            <a:off x="1169891" y="1514943"/>
            <a:ext cx="8624367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Quattrocento Sans" panose="020B0502050000020003"/>
              </a:rPr>
              <a:t>At the end of the examination, the recordings are copied onto a CD and, together with the source recordings, sent to two or more examiners for assessment.</a:t>
            </a:r>
          </a:p>
          <a:p>
            <a:endParaRPr lang="en-GB" sz="2000" dirty="0">
              <a:latin typeface="Quattrocento Sans" panose="020B0502050000020003"/>
            </a:endParaRPr>
          </a:p>
          <a:p>
            <a:r>
              <a:rPr lang="en-GB" sz="2000" dirty="0">
                <a:latin typeface="Quattrocento Sans" panose="020B0502050000020003"/>
              </a:rPr>
              <a:t>Criteria taken into account:</a:t>
            </a:r>
          </a:p>
          <a:p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Language skills</a:t>
            </a:r>
          </a:p>
          <a:p>
            <a:pPr marL="342900" lvl="0" indent="-342900">
              <a:buFontTx/>
              <a:buChar char="‒"/>
            </a:pPr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Content/message</a:t>
            </a:r>
          </a:p>
          <a:p>
            <a:pPr marL="342900" lvl="0" indent="-342900">
              <a:buFontTx/>
              <a:buChar char="‒"/>
            </a:pPr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Interpreting technique</a:t>
            </a:r>
          </a:p>
          <a:p>
            <a:pPr lvl="0"/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Professional conduct</a:t>
            </a:r>
            <a:endParaRPr lang="en-US" sz="2000" dirty="0">
              <a:latin typeface="Quattrocento Sans" panose="020B0502050000020003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FE83-F6CF-4C21-B9F8-5265865A2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77231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65EB5A-69BE-4F66-9D74-5A4383504621}"/>
              </a:ext>
            </a:extLst>
          </p:cNvPr>
          <p:cNvSpPr txBox="1"/>
          <p:nvPr/>
        </p:nvSpPr>
        <p:spPr>
          <a:xfrm>
            <a:off x="-584" y="583610"/>
            <a:ext cx="1107374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Results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D0727-2508-4A16-B326-BC3B2E8DA17A}"/>
              </a:ext>
            </a:extLst>
          </p:cNvPr>
          <p:cNvSpPr txBox="1"/>
          <p:nvPr/>
        </p:nvSpPr>
        <p:spPr>
          <a:xfrm>
            <a:off x="1041023" y="2028616"/>
            <a:ext cx="8990525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dirty="0">
                <a:latin typeface="Quattrocento Sans"/>
              </a:rPr>
              <a:t>The examination's assessment can take up to </a:t>
            </a:r>
            <a:r>
              <a:rPr lang="en-US" sz="2200" b="1" dirty="0">
                <a:latin typeface="Quattrocento Sans"/>
              </a:rPr>
              <a:t>six weeks</a:t>
            </a:r>
            <a:r>
              <a:rPr lang="en-US" sz="2200" dirty="0">
                <a:latin typeface="Quattrocento Sans"/>
              </a:rPr>
              <a:t>. Candidates will receive a report with a selection of examiners’ comments.</a:t>
            </a:r>
            <a:endParaRPr lang="en-US" dirty="0">
              <a:latin typeface="Quattrocento Sans"/>
            </a:endParaRP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r>
              <a:rPr lang="en-US" sz="2200" b="1" i="1" dirty="0">
                <a:latin typeface="Quattrocento Sans" panose="020B0502050000020003" pitchFamily="34" charset="0"/>
              </a:rPr>
              <a:t>Note: </a:t>
            </a: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200" dirty="0">
                <a:latin typeface="Quattrocento Sans"/>
              </a:rPr>
              <a:t>Not all errors will be listed in the report</a:t>
            </a: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200" dirty="0">
                <a:latin typeface="Quattrocento Sans"/>
              </a:rPr>
              <a:t>Candidates cannot discuss their results with </a:t>
            </a:r>
            <a:r>
              <a:rPr lang="en-US" sz="2200">
                <a:latin typeface="Quattrocento Sans"/>
              </a:rPr>
              <a:t>the accreditation </a:t>
            </a:r>
            <a:r>
              <a:rPr lang="en-US" sz="2200" dirty="0">
                <a:latin typeface="Quattrocento Sans"/>
              </a:rPr>
              <a:t>officer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59DBD-9F95-46E6-8087-5F1367258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417208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68B36B-D594-4F8A-8A49-C4212DE42FE9}"/>
              </a:ext>
            </a:extLst>
          </p:cNvPr>
          <p:cNvSpPr txBox="1"/>
          <p:nvPr/>
        </p:nvSpPr>
        <p:spPr>
          <a:xfrm>
            <a:off x="815" y="831944"/>
            <a:ext cx="11024259" cy="8815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Accreditation certification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59FDB4-B055-4086-95E5-A3F2BAD8399E}"/>
              </a:ext>
            </a:extLst>
          </p:cNvPr>
          <p:cNvSpPr txBox="1"/>
          <p:nvPr/>
        </p:nvSpPr>
        <p:spPr>
          <a:xfrm>
            <a:off x="1242546" y="2137011"/>
            <a:ext cx="8540795" cy="25839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latin typeface="Quattrocento Sans"/>
              </a:rPr>
              <a:t>Successful candidates:</a:t>
            </a:r>
          </a:p>
          <a:p>
            <a:pPr marL="342900">
              <a:lnSpc>
                <a:spcPct val="150000"/>
              </a:lnSpc>
              <a:buChar char="-"/>
            </a:pPr>
            <a:r>
              <a:rPr lang="en-US" sz="2200" dirty="0">
                <a:latin typeface="Quattrocento Sans"/>
              </a:rPr>
              <a:t> will receive an accreditation certificate</a:t>
            </a:r>
            <a:endParaRPr lang="en-US" dirty="0"/>
          </a:p>
          <a:p>
            <a:pPr marL="342900">
              <a:lnSpc>
                <a:spcPct val="150000"/>
              </a:lnSpc>
              <a:buFontTx/>
              <a:buChar char="-"/>
            </a:pPr>
            <a:r>
              <a:rPr lang="en-US" sz="2200" dirty="0">
                <a:latin typeface="Quattrocento Sans"/>
              </a:rPr>
              <a:t> will be listed on SATI’s website as accredited members</a:t>
            </a:r>
          </a:p>
          <a:p>
            <a:pPr marL="342900">
              <a:lnSpc>
                <a:spcPct val="150000"/>
              </a:lnSpc>
              <a:buFontTx/>
              <a:buChar char="-"/>
            </a:pPr>
            <a:r>
              <a:rPr lang="en-US" sz="2200" dirty="0">
                <a:latin typeface="Quattrocento Sans"/>
              </a:rPr>
              <a:t> may use their accreditation status in communication with clients, e.g. in their email signature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1FA5D-F9C5-4EAF-B596-335C2A09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52a SIMULTANEOUS INTERPRETING EN-SASL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5192184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702</Words>
  <Application>Microsoft Office PowerPoint</Application>
  <PresentationFormat>Widescreen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Nova</vt:lpstr>
      <vt:lpstr>Calibri</vt:lpstr>
      <vt:lpstr>Quattrocento Sans</vt:lpstr>
      <vt:lpstr>Sitka Text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Theresa Bender</dc:creator>
  <cp:lastModifiedBy>Giulia Gasperoni</cp:lastModifiedBy>
  <cp:revision>485</cp:revision>
  <cp:lastPrinted>2020-06-06T07:54:47Z</cp:lastPrinted>
  <dcterms:created xsi:type="dcterms:W3CDTF">2020-05-12T06:55:05Z</dcterms:created>
  <dcterms:modified xsi:type="dcterms:W3CDTF">2023-02-03T10:38:52Z</dcterms:modified>
</cp:coreProperties>
</file>