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15"/>
  </p:notesMasterIdLst>
  <p:sldIdLst>
    <p:sldId id="257" r:id="rId2"/>
    <p:sldId id="281" r:id="rId3"/>
    <p:sldId id="275" r:id="rId4"/>
    <p:sldId id="274" r:id="rId5"/>
    <p:sldId id="276" r:id="rId6"/>
    <p:sldId id="273" r:id="rId7"/>
    <p:sldId id="270" r:id="rId8"/>
    <p:sldId id="264" r:id="rId9"/>
    <p:sldId id="263" r:id="rId10"/>
    <p:sldId id="262" r:id="rId11"/>
    <p:sldId id="260" r:id="rId12"/>
    <p:sldId id="259" r:id="rId13"/>
    <p:sldId id="258" r:id="rId14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C4708C-4C1C-499A-84ED-CC355A1DDC1D}" v="7" dt="2023-01-24T11:01:26.85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4E0199-35C0-4827-B7F9-097C479A0654}" type="datetimeFigureOut">
              <a:rPr lang="en-ZA" smtClean="0"/>
              <a:t>2023/02/03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20FA9C-06CE-49C1-A0C0-39C2C1659D9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38008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  <a:latin typeface="Sitka Text" panose="02000505000000020004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  <a:latin typeface="Sitka Text" panose="02000505000000020004" pitchFamily="2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4574A-4477-490C-84ED-2CFE8481B20A}" type="datetime1">
              <a:rPr lang="en-GB" smtClean="0"/>
              <a:t>03/02/2023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SATI 49 General translation exam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0AB3B-13E8-493A-B4C3-0A7A39F55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2788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7A9F6-25E7-406F-8B6C-1165D786BC25}" type="datetime1">
              <a:rPr lang="en-GB" smtClean="0"/>
              <a:t>03/02/2023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SATI 49 General translation exam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0AB3B-13E8-493A-B4C3-0A7A39F55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8369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1A00C-344C-4ADC-883B-3895AB026E0A}" type="datetime1">
              <a:rPr lang="en-GB" smtClean="0"/>
              <a:t>03/02/2023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SATI 49 General translation exam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0AB3B-13E8-493A-B4C3-0A7A39F55D50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644178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BEEF3-227B-46A9-B3BA-7F9587618A73}" type="datetime1">
              <a:rPr lang="en-GB" smtClean="0"/>
              <a:t>03/02/2023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SATI 49 General translation exam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0AB3B-13E8-493A-B4C3-0A7A39F55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68582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DDF03-7E7C-40F8-8CCA-6511DA29463D}" type="datetime1">
              <a:rPr lang="en-GB" smtClean="0"/>
              <a:t>03/02/2023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SATI 49 General translation exam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0AB3B-13E8-493A-B4C3-0A7A39F55D50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290174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1E5F9-A32D-4758-8D79-D3B658DCE07A}" type="datetime1">
              <a:rPr lang="en-GB" smtClean="0"/>
              <a:t>03/02/2023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SATI 49 General translation exam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0AB3B-13E8-493A-B4C3-0A7A39F55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04834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048D5-A81E-42A9-8512-FC525C4FDE9F}" type="datetime1">
              <a:rPr lang="en-GB" smtClean="0"/>
              <a:t>03/02/2023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SATI 49 General translation exam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0AB3B-13E8-493A-B4C3-0A7A39F55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5088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7ABF3-BA7E-4566-81A5-81592F142191}" type="datetime1">
              <a:rPr lang="en-GB" smtClean="0"/>
              <a:t>03/02/2023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SATI 49 General translation exam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0AB3B-13E8-493A-B4C3-0A7A39F55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851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024FE-7AC4-499E-BC31-A5DC9C5C2BD6}" type="datetime1">
              <a:rPr lang="en-GB" smtClean="0"/>
              <a:t>03/02/2023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SATI 49 General translation exam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0AB3B-13E8-493A-B4C3-0A7A39F55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2900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74E48-0EBF-41C1-B067-7CB7FD153CA4}" type="datetime1">
              <a:rPr lang="en-GB" smtClean="0"/>
              <a:t>03/02/2023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SATI 49 General translation exam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0AB3B-13E8-493A-B4C3-0A7A39F55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275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2FDD2-560A-4C48-9630-94869D0AC4AA}" type="datetime1">
              <a:rPr lang="en-GB" smtClean="0"/>
              <a:t>03/02/2023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SATI 49 General translation exam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0AB3B-13E8-493A-B4C3-0A7A39F55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5184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FD5B3-F860-4913-959C-1C8EF220561A}" type="datetime1">
              <a:rPr lang="en-GB" smtClean="0"/>
              <a:t>03/02/2023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SATI 49 General translation exam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0AB3B-13E8-493A-B4C3-0A7A39F55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7330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93DC3-409B-4ED8-8603-179B1E64F5D0}" type="datetime1">
              <a:rPr lang="en-GB" smtClean="0"/>
              <a:t>03/02/2023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SATI 49 General translation exam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0AB3B-13E8-493A-B4C3-0A7A39F55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2632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F9709-EB8A-4F07-9714-67B11CC06E3F}" type="datetime1">
              <a:rPr lang="en-GB" smtClean="0"/>
              <a:t>03/02/2023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SATI 49 General translation exam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0AB3B-13E8-493A-B4C3-0A7A39F55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7897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E434E-922A-4A56-8557-2A773F75E8BE}" type="datetime1">
              <a:rPr lang="en-GB" smtClean="0"/>
              <a:t>03/02/2023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SATI 49 General translation exam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0AB3B-13E8-493A-B4C3-0A7A39F55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7657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9B106-D758-4BCA-A5A1-482FE8003D89}" type="datetime1">
              <a:rPr lang="en-GB" smtClean="0"/>
              <a:t>03/02/2023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SATI 49 General translation exam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0AB3B-13E8-493A-B4C3-0A7A39F55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4150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A5989C-CC3C-4664-8A85-50C7D12DE74B}" type="datetime1">
              <a:rPr lang="en-GB" smtClean="0"/>
              <a:t>03/02/2023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SATI 49 General translation exam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8F0AB3B-13E8-493A-B4C3-0A7A39F55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2828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accreditation@translators.org.za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7F00145-AAF8-4127-898A-9F6D3117DF8E}"/>
              </a:ext>
            </a:extLst>
          </p:cNvPr>
          <p:cNvSpPr txBox="1"/>
          <p:nvPr/>
        </p:nvSpPr>
        <p:spPr>
          <a:xfrm>
            <a:off x="853848" y="2651416"/>
            <a:ext cx="9494695" cy="2723823"/>
          </a:xfrm>
          <a:prstGeom prst="rect">
            <a:avLst/>
          </a:prstGeom>
          <a:noFill/>
        </p:spPr>
        <p:txBody>
          <a:bodyPr wrap="square" lIns="91440" tIns="45720" rIns="91440" bIns="45720" rtlCol="0" anchor="b">
            <a:spAutoFit/>
          </a:bodyPr>
          <a:lstStyle/>
          <a:p>
            <a:pPr algn="ctr"/>
            <a:r>
              <a:rPr lang="es-ES" sz="5700" b="1" spc="600" dirty="0" err="1">
                <a:solidFill>
                  <a:srgbClr val="002060"/>
                </a:solidFill>
                <a:latin typeface="Arial Nova"/>
                <a:ea typeface="+mn-lt"/>
                <a:cs typeface="+mn-lt"/>
              </a:rPr>
              <a:t>Accreditation</a:t>
            </a:r>
            <a:r>
              <a:rPr lang="es-ES" sz="5700" b="1" spc="600" dirty="0">
                <a:solidFill>
                  <a:srgbClr val="002060"/>
                </a:solidFill>
                <a:latin typeface="Arial Nova"/>
                <a:ea typeface="+mn-lt"/>
                <a:cs typeface="+mn-lt"/>
              </a:rPr>
              <a:t> in </a:t>
            </a:r>
            <a:r>
              <a:rPr lang="es-ES" sz="5700" b="1" spc="600" dirty="0" err="1">
                <a:solidFill>
                  <a:srgbClr val="002060"/>
                </a:solidFill>
                <a:latin typeface="Arial Nova"/>
                <a:ea typeface="+mn-lt"/>
                <a:cs typeface="+mn-lt"/>
              </a:rPr>
              <a:t>Simultaneous</a:t>
            </a:r>
            <a:r>
              <a:rPr lang="es-ES" sz="5700" b="1" spc="600" dirty="0">
                <a:solidFill>
                  <a:srgbClr val="002060"/>
                </a:solidFill>
                <a:latin typeface="Arial Nova"/>
                <a:ea typeface="+mn-lt"/>
                <a:cs typeface="+mn-lt"/>
              </a:rPr>
              <a:t> </a:t>
            </a:r>
            <a:r>
              <a:rPr lang="es-ES" sz="5700" b="1" spc="600" dirty="0" err="1">
                <a:solidFill>
                  <a:srgbClr val="002060"/>
                </a:solidFill>
                <a:latin typeface="Arial Nova"/>
                <a:ea typeface="+mn-lt"/>
                <a:cs typeface="+mn-lt"/>
              </a:rPr>
              <a:t>Interpreting</a:t>
            </a:r>
            <a:endParaRPr lang="en-US" sz="5700" b="1" spc="600" dirty="0" err="1">
              <a:solidFill>
                <a:srgbClr val="002060"/>
              </a:solidFill>
              <a:latin typeface="Arial Nova"/>
              <a:ea typeface="+mn-lt"/>
              <a:cs typeface="+mn-lt"/>
            </a:endParaRPr>
          </a:p>
        </p:txBody>
      </p:sp>
      <p:pic>
        <p:nvPicPr>
          <p:cNvPr id="3" name="Picture 6" descr="A picture containing icon&#10;&#10;Description automatically generated">
            <a:extLst>
              <a:ext uri="{FF2B5EF4-FFF2-40B4-BE49-F238E27FC236}">
                <a16:creationId xmlns:a16="http://schemas.microsoft.com/office/drawing/2014/main" id="{274AF942-0758-D6CA-2372-059100C388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0220" y="449241"/>
            <a:ext cx="2861952" cy="1397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18136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2C5F152-EF32-47BE-9FF9-F5B74F30CA30}"/>
              </a:ext>
            </a:extLst>
          </p:cNvPr>
          <p:cNvSpPr txBox="1"/>
          <p:nvPr/>
        </p:nvSpPr>
        <p:spPr>
          <a:xfrm>
            <a:off x="85" y="1051172"/>
            <a:ext cx="11083636" cy="86177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5000" b="1" spc="300" dirty="0">
                <a:solidFill>
                  <a:schemeClr val="tx2"/>
                </a:solidFill>
                <a:latin typeface="Quattrocento Sans"/>
                <a:ea typeface="Nunito Bold" charset="0"/>
                <a:cs typeface="Arima Madurai Semi" pitchFamily="2" charset="77"/>
              </a:rPr>
              <a:t>Unsuccessful result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6B40373-88AF-4A60-9565-034B2A093C9B}"/>
              </a:ext>
            </a:extLst>
          </p:cNvPr>
          <p:cNvSpPr txBox="1"/>
          <p:nvPr/>
        </p:nvSpPr>
        <p:spPr>
          <a:xfrm>
            <a:off x="993395" y="2367844"/>
            <a:ext cx="9089485" cy="212365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/>
            <a:r>
              <a:rPr lang="en-US" sz="2200" dirty="0">
                <a:latin typeface="Quattrocento Sans"/>
              </a:rPr>
              <a:t>If a candidate fails to meet the required standard for accreditation in </a:t>
            </a:r>
            <a:r>
              <a:rPr lang="en-US" sz="2200">
                <a:latin typeface="Quattrocento Sans"/>
              </a:rPr>
              <a:t>simultaneous interpreting </a:t>
            </a:r>
            <a:r>
              <a:rPr lang="en-US" sz="2200" dirty="0">
                <a:latin typeface="Quattrocento Sans"/>
              </a:rPr>
              <a:t>on the day of the examination, they may apply to re-take the exam after </a:t>
            </a:r>
            <a:r>
              <a:rPr lang="en-US" sz="2200" b="1" dirty="0">
                <a:latin typeface="Quattrocento Sans"/>
              </a:rPr>
              <a:t>one year</a:t>
            </a:r>
            <a:r>
              <a:rPr lang="en-US" sz="2200" dirty="0">
                <a:latin typeface="Quattrocento Sans"/>
              </a:rPr>
              <a:t>.</a:t>
            </a:r>
            <a:endParaRPr lang="en-US" dirty="0"/>
          </a:p>
          <a:p>
            <a:pPr algn="just"/>
            <a:endParaRPr lang="en-US" sz="2200" dirty="0">
              <a:latin typeface="Quattrocento Sans" panose="020B0502050000020003" pitchFamily="34" charset="0"/>
            </a:endParaRPr>
          </a:p>
          <a:p>
            <a:pPr algn="just"/>
            <a:r>
              <a:rPr lang="en-US" sz="2200" dirty="0">
                <a:latin typeface="Quattrocento Sans"/>
              </a:rPr>
              <a:t>The candidate should read the comments carefully and follow the advice given.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1F9913-E272-471C-AA83-F4624C514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52 SIMULTANEOUS INTERPRETING Presentation</a:t>
            </a:r>
          </a:p>
        </p:txBody>
      </p:sp>
    </p:spTree>
    <p:extLst>
      <p:ext uri="{BB962C8B-B14F-4D97-AF65-F5344CB8AC3E}">
        <p14:creationId xmlns:p14="http://schemas.microsoft.com/office/powerpoint/2010/main" val="39872518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1453DAD-90F0-4A72-A4F7-F787CE9F98FE}"/>
              </a:ext>
            </a:extLst>
          </p:cNvPr>
          <p:cNvSpPr txBox="1"/>
          <p:nvPr/>
        </p:nvSpPr>
        <p:spPr>
          <a:xfrm>
            <a:off x="932" y="451001"/>
            <a:ext cx="11004467" cy="87167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5000" b="1" spc="300" dirty="0">
                <a:solidFill>
                  <a:schemeClr val="tx2"/>
                </a:solidFill>
                <a:latin typeface="Quattrocento Sans"/>
                <a:ea typeface="Nunito Bold" charset="0"/>
                <a:cs typeface="Arima Madurai Semi" pitchFamily="2" charset="77"/>
              </a:rPr>
              <a:t>Appeal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151C79F-0CFC-4052-B9E7-EC8DB2A43A23}"/>
              </a:ext>
            </a:extLst>
          </p:cNvPr>
          <p:cNvSpPr txBox="1"/>
          <p:nvPr/>
        </p:nvSpPr>
        <p:spPr>
          <a:xfrm>
            <a:off x="881744" y="1784917"/>
            <a:ext cx="8735058" cy="34778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/>
            <a:r>
              <a:rPr lang="en-US" sz="2200" dirty="0">
                <a:latin typeface="Quattrocento Sans"/>
              </a:rPr>
              <a:t>A  candidate who wants to lodge an appeal should submit the application form and proof of payment </a:t>
            </a:r>
            <a:r>
              <a:rPr lang="en-US" sz="2200" b="1" dirty="0">
                <a:latin typeface="Quattrocento Sans"/>
              </a:rPr>
              <a:t>within 8 weeks</a:t>
            </a:r>
            <a:r>
              <a:rPr lang="en-US" sz="2200" dirty="0">
                <a:latin typeface="Quattrocento Sans"/>
              </a:rPr>
              <a:t> after having received the result.</a:t>
            </a:r>
            <a:endParaRPr lang="en-US" dirty="0">
              <a:latin typeface="Quattrocento Sans"/>
            </a:endParaRPr>
          </a:p>
          <a:p>
            <a:pPr algn="just"/>
            <a:endParaRPr lang="en-US" sz="2200" dirty="0">
              <a:latin typeface="Quattrocento Sans" panose="020B0502050000020003" pitchFamily="34" charset="0"/>
            </a:endParaRPr>
          </a:p>
          <a:p>
            <a:pPr algn="just"/>
            <a:r>
              <a:rPr lang="en-US" sz="2200" dirty="0">
                <a:latin typeface="Quattrocento Sans"/>
              </a:rPr>
              <a:t>The original recording will be assessed by a third examiner and that report will be the final result. No further correspondence will be entered into after the final result is made available.</a:t>
            </a:r>
          </a:p>
          <a:p>
            <a:pPr algn="just"/>
            <a:endParaRPr lang="en-US" sz="2200" dirty="0">
              <a:latin typeface="Quattrocento Sans" panose="020B0502050000020003" pitchFamily="34" charset="0"/>
            </a:endParaRPr>
          </a:p>
          <a:p>
            <a:pPr algn="just"/>
            <a:r>
              <a:rPr lang="en-US" sz="2200" dirty="0">
                <a:latin typeface="Quattrocento Sans"/>
              </a:rPr>
              <a:t>If the ‘Fail’ result is overturned, the candidate will be refunded for the appeal and will be considered accredited in simultaneous interpreting..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E7AE61-6F9A-49A3-84E4-F23AB6847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52 SIMULTANEOUS INTERPRETING Presentation</a:t>
            </a:r>
          </a:p>
        </p:txBody>
      </p:sp>
    </p:spTree>
    <p:extLst>
      <p:ext uri="{BB962C8B-B14F-4D97-AF65-F5344CB8AC3E}">
        <p14:creationId xmlns:p14="http://schemas.microsoft.com/office/powerpoint/2010/main" val="18861716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D69C221-71AF-491D-B931-E730E7698221}"/>
              </a:ext>
            </a:extLst>
          </p:cNvPr>
          <p:cNvSpPr txBox="1"/>
          <p:nvPr/>
        </p:nvSpPr>
        <p:spPr>
          <a:xfrm>
            <a:off x="-1281" y="758597"/>
            <a:ext cx="11053948" cy="86177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5000" b="1" spc="300" dirty="0">
                <a:solidFill>
                  <a:schemeClr val="tx2"/>
                </a:solidFill>
                <a:latin typeface="Quattrocento Sans"/>
              </a:rPr>
              <a:t>Accreditation validity</a:t>
            </a:r>
            <a:endParaRPr lang="en-US" sz="5000">
              <a:solidFill>
                <a:schemeClr val="tx2"/>
              </a:solidFill>
              <a:latin typeface="Quattrocento San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679BFDE-4806-4BF5-8FE9-756ADBCBEF25}"/>
              </a:ext>
            </a:extLst>
          </p:cNvPr>
          <p:cNvSpPr txBox="1"/>
          <p:nvPr/>
        </p:nvSpPr>
        <p:spPr>
          <a:xfrm>
            <a:off x="777892" y="2367865"/>
            <a:ext cx="8795599" cy="212365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/>
            <a:r>
              <a:rPr lang="en-US" sz="2200" dirty="0">
                <a:latin typeface="Quattrocento Sans"/>
              </a:rPr>
              <a:t>Accreditation remains valid as long as the language practitioner remains a member of SATI. </a:t>
            </a:r>
            <a:endParaRPr lang="en-US"/>
          </a:p>
          <a:p>
            <a:pPr algn="just"/>
            <a:endParaRPr lang="en-US" sz="2200">
              <a:latin typeface="Quattrocento Sans" panose="020B0502050000020003" pitchFamily="34" charset="0"/>
            </a:endParaRPr>
          </a:p>
          <a:p>
            <a:pPr algn="just"/>
            <a:r>
              <a:rPr lang="en-US" sz="2200" dirty="0">
                <a:latin typeface="Quattrocento Sans"/>
              </a:rPr>
              <a:t>Accreditation lapses when membership lapses. Should the practitioner wish to become re-accredited, they will have to re-apply to do the examination and pass it again.</a:t>
            </a:r>
            <a:endParaRPr lang="en-US" sz="2200" dirty="0">
              <a:latin typeface="Quattrocento Sans" panose="020B0502050000020003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76D02B-5C59-4D22-BE86-A98BAC95C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52 SIMULTANEOUS INTERPRETING Presentation</a:t>
            </a:r>
          </a:p>
        </p:txBody>
      </p:sp>
    </p:spTree>
    <p:extLst>
      <p:ext uri="{BB962C8B-B14F-4D97-AF65-F5344CB8AC3E}">
        <p14:creationId xmlns:p14="http://schemas.microsoft.com/office/powerpoint/2010/main" val="8620037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3BA97A4-83E4-4CD3-A43E-8447D02F6D2E}"/>
              </a:ext>
            </a:extLst>
          </p:cNvPr>
          <p:cNvSpPr txBox="1"/>
          <p:nvPr/>
        </p:nvSpPr>
        <p:spPr>
          <a:xfrm>
            <a:off x="862940" y="1872737"/>
            <a:ext cx="8886702" cy="175432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3600" spc="300" dirty="0">
                <a:latin typeface="Quattrocento Sans"/>
                <a:ea typeface="Lato Light"/>
                <a:cs typeface="Arima Madurai Light" pitchFamily="2" charset="77"/>
              </a:rPr>
              <a:t>For more info, please email SATI's Accreditation Officer Erica du Preez: </a:t>
            </a:r>
            <a:br>
              <a:rPr lang="en-US" sz="3600" spc="300" dirty="0">
                <a:latin typeface="Quattrocento Sans" panose="020B0502050000020003" pitchFamily="34" charset="0"/>
                <a:ea typeface="Lato Light" panose="020F0502020204030203" pitchFamily="34" charset="0"/>
                <a:cs typeface="Arima Madurai Light" pitchFamily="2" charset="77"/>
              </a:rPr>
            </a:br>
            <a:r>
              <a:rPr lang="en-US" sz="3600" spc="300" dirty="0">
                <a:latin typeface="Quattrocento Sans"/>
                <a:ea typeface="Lato Light"/>
                <a:cs typeface="Arima Madurai Light" pitchFamily="2" charset="77"/>
                <a:hlinkClick r:id="rId2"/>
              </a:rPr>
              <a:t>accreditation@translators.org.za</a:t>
            </a:r>
            <a:r>
              <a:rPr lang="en-US" sz="3600" spc="300" dirty="0">
                <a:latin typeface="Quattrocento Sans"/>
                <a:ea typeface="Lato Light"/>
                <a:cs typeface="Arima Madurai Light" pitchFamily="2" charset="77"/>
              </a:rPr>
              <a:t> </a:t>
            </a:r>
            <a:endParaRPr lang="en-US" dirty="0"/>
          </a:p>
        </p:txBody>
      </p:sp>
      <p:pic>
        <p:nvPicPr>
          <p:cNvPr id="6" name="Picture 6" descr="A picture containing icon&#10;&#10;Description automatically generated">
            <a:extLst>
              <a:ext uri="{FF2B5EF4-FFF2-40B4-BE49-F238E27FC236}">
                <a16:creationId xmlns:a16="http://schemas.microsoft.com/office/drawing/2014/main" id="{911ACB8B-355E-8EEA-7BAE-8158D5C53C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22717" y="4794901"/>
            <a:ext cx="2743200" cy="1429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097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1466545-8D0B-4BD6-971D-C1E35CD62738}"/>
              </a:ext>
            </a:extLst>
          </p:cNvPr>
          <p:cNvSpPr txBox="1"/>
          <p:nvPr/>
        </p:nvSpPr>
        <p:spPr>
          <a:xfrm>
            <a:off x="0" y="192519"/>
            <a:ext cx="11004467" cy="86177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5000" b="1" spc="300" dirty="0">
                <a:solidFill>
                  <a:schemeClr val="tx2"/>
                </a:solidFill>
                <a:latin typeface="Quattrocento Sans"/>
                <a:ea typeface="Nunito Bold" charset="0"/>
                <a:cs typeface="Arima Madurai Semi" pitchFamily="2" charset="77"/>
              </a:rPr>
              <a:t>Prerequisites</a:t>
            </a:r>
            <a:endParaRPr lang="en-US" sz="5000" dirty="0">
              <a:solidFill>
                <a:schemeClr val="tx2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17E72E-1664-4F0D-B801-2ACD949B7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52 SIMULTANEOUS INTERPRETING Presentation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EFA2DD2-BF9C-7D43-F97F-1BC790CBC510}"/>
              </a:ext>
            </a:extLst>
          </p:cNvPr>
          <p:cNvSpPr txBox="1"/>
          <p:nvPr/>
        </p:nvSpPr>
        <p:spPr>
          <a:xfrm>
            <a:off x="1152687" y="1481680"/>
            <a:ext cx="8699091" cy="31393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buFont typeface="Wingdings"/>
              <a:buChar char="§"/>
            </a:pPr>
            <a:r>
              <a:rPr lang="en-US" sz="2200" dirty="0">
                <a:latin typeface="Quattrocento Sans"/>
                <a:ea typeface="+mn-lt"/>
                <a:cs typeface="+mn-lt"/>
              </a:rPr>
              <a:t>Active and paid SATI membership of at least three months (</a:t>
            </a:r>
            <a:r>
              <a:rPr lang="en-US" sz="2200" i="1" dirty="0">
                <a:latin typeface="Quattrocento Sans"/>
                <a:ea typeface="+mn-lt"/>
                <a:cs typeface="+mn-lt"/>
              </a:rPr>
              <a:t>student membership does not qualify</a:t>
            </a:r>
            <a:r>
              <a:rPr lang="en-US" sz="2200" dirty="0">
                <a:latin typeface="Quattrocento Sans"/>
                <a:ea typeface="+mn-lt"/>
                <a:cs typeface="+mn-lt"/>
              </a:rPr>
              <a:t>)</a:t>
            </a:r>
          </a:p>
          <a:p>
            <a:r>
              <a:rPr lang="en-US" sz="2200" b="1" dirty="0">
                <a:latin typeface="Quattrocento Sans"/>
                <a:ea typeface="+mn-lt"/>
                <a:cs typeface="+mn-lt"/>
              </a:rPr>
              <a:t>plus</a:t>
            </a:r>
          </a:p>
          <a:p>
            <a:pPr marL="342900" indent="-342900">
              <a:buFont typeface="Wingdings"/>
              <a:buChar char="§"/>
            </a:pPr>
            <a:r>
              <a:rPr lang="en-US" sz="2200" dirty="0">
                <a:latin typeface="Quattrocento Sans"/>
              </a:rPr>
              <a:t>Evidence of at least three </a:t>
            </a:r>
            <a:r>
              <a:rPr lang="en-US" sz="2200" dirty="0">
                <a:latin typeface="Quattrocento Sans" panose="020B0502050000020003" pitchFamily="34" charset="0"/>
              </a:rPr>
              <a:t>years’ experience as a simultaneous interpreter</a:t>
            </a:r>
          </a:p>
          <a:p>
            <a:pPr algn="ctr"/>
            <a:r>
              <a:rPr lang="en-US" sz="2200" i="1" dirty="0">
                <a:latin typeface="Quattrocento Sans" panose="020B0502050000020003" pitchFamily="34" charset="0"/>
              </a:rPr>
              <a:t>OR</a:t>
            </a:r>
          </a:p>
          <a:p>
            <a:pPr algn="ctr"/>
            <a:endParaRPr lang="en-US" sz="2200" i="1" dirty="0">
              <a:latin typeface="Quattrocento Sans"/>
            </a:endParaRPr>
          </a:p>
          <a:p>
            <a:pPr marL="342900" indent="-342900">
              <a:buFont typeface="Wingdings"/>
              <a:buChar char="§"/>
            </a:pPr>
            <a:r>
              <a:rPr lang="en-US" sz="2200" dirty="0">
                <a:latin typeface="Quattrocento Sans"/>
              </a:rPr>
              <a:t>Current SATI accreditation as </a:t>
            </a:r>
            <a:r>
              <a:rPr lang="en-US" sz="2200" dirty="0">
                <a:latin typeface="Quattrocento Sans" panose="020B0502050000020003" pitchFamily="34" charset="0"/>
              </a:rPr>
              <a:t>simultaneous interpreter</a:t>
            </a:r>
            <a:endParaRPr lang="en-US" sz="2200" dirty="0">
              <a:latin typeface="Quattrocento Sans"/>
            </a:endParaRPr>
          </a:p>
          <a:p>
            <a:pPr algn="ctr"/>
            <a:r>
              <a:rPr lang="en-US" sz="2200" i="1" dirty="0">
                <a:latin typeface="Quattrocento Sans"/>
              </a:rPr>
              <a:t>     </a:t>
            </a:r>
            <a:endParaRPr lang="en-US" sz="2200" dirty="0">
              <a:latin typeface="Quattrocento Sans"/>
            </a:endParaRPr>
          </a:p>
        </p:txBody>
      </p:sp>
    </p:spTree>
    <p:extLst>
      <p:ext uri="{BB962C8B-B14F-4D97-AF65-F5344CB8AC3E}">
        <p14:creationId xmlns:p14="http://schemas.microsoft.com/office/powerpoint/2010/main" val="2725913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33BDBF0-133F-48C5-976E-6AC42E9B8430}"/>
              </a:ext>
            </a:extLst>
          </p:cNvPr>
          <p:cNvSpPr txBox="1"/>
          <p:nvPr/>
        </p:nvSpPr>
        <p:spPr>
          <a:xfrm>
            <a:off x="1386296" y="2075299"/>
            <a:ext cx="8224594" cy="212365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buFontTx/>
              <a:buChar char="–"/>
            </a:pPr>
            <a:r>
              <a:rPr lang="en-GB" sz="2200" dirty="0">
                <a:latin typeface="Quattrocento Sans" panose="020B0502050000020003"/>
              </a:rPr>
              <a:t>Testing for simultaneous interpreting accreditation takes place once a year on an ad hoc basis in different centres in South Africa, as the need arises</a:t>
            </a:r>
          </a:p>
          <a:p>
            <a:endParaRPr lang="en-GB" sz="2200" dirty="0">
              <a:latin typeface="Quattrocento Sans" panose="020B0502050000020003"/>
            </a:endParaRPr>
          </a:p>
          <a:p>
            <a:pPr marL="342900" indent="-342900">
              <a:buFontTx/>
              <a:buChar char="–"/>
            </a:pPr>
            <a:r>
              <a:rPr lang="en-GB" sz="2200" dirty="0">
                <a:latin typeface="Quattrocento Sans" panose="020B0502050000020003"/>
              </a:rPr>
              <a:t>Candidates are required to attend the testing scheduled at a particular date and venue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1F9E04-C372-4F26-A686-F0D375B2E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52 SIMULTANEOUS INTERPRETING Presentation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56049AC-60CB-B43F-D04F-2C07ADC374E2}"/>
              </a:ext>
            </a:extLst>
          </p:cNvPr>
          <p:cNvSpPr txBox="1"/>
          <p:nvPr/>
        </p:nvSpPr>
        <p:spPr>
          <a:xfrm>
            <a:off x="-3641" y="723210"/>
            <a:ext cx="11004467" cy="86177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5000" b="1" spc="300" dirty="0">
                <a:solidFill>
                  <a:schemeClr val="tx2"/>
                </a:solidFill>
                <a:latin typeface="Quattrocento Sans"/>
              </a:rPr>
              <a:t>Venue and 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693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AB2F26F-9B8E-4A6F-98FC-C9D55B6B2074}"/>
              </a:ext>
            </a:extLst>
          </p:cNvPr>
          <p:cNvSpPr txBox="1"/>
          <p:nvPr/>
        </p:nvSpPr>
        <p:spPr>
          <a:xfrm>
            <a:off x="0" y="20626"/>
            <a:ext cx="11103428" cy="86177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5000" b="1" spc="300" dirty="0">
                <a:solidFill>
                  <a:schemeClr val="tx2"/>
                </a:solidFill>
                <a:latin typeface="Quattrocento Sans"/>
              </a:rPr>
              <a:t>Languages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223F1C5-4AF1-4215-A35D-F6F5CE2567FD}"/>
              </a:ext>
            </a:extLst>
          </p:cNvPr>
          <p:cNvSpPr txBox="1"/>
          <p:nvPr/>
        </p:nvSpPr>
        <p:spPr>
          <a:xfrm>
            <a:off x="989846" y="817096"/>
            <a:ext cx="9129956" cy="267765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buFontTx/>
              <a:buChar char="‒"/>
            </a:pPr>
            <a:r>
              <a:rPr lang="en-GB" sz="2400" dirty="0">
                <a:latin typeface="Quattrocento Sans" panose="020B0502050000020003"/>
              </a:rPr>
              <a:t>Simultaneous interpreting exams can be taken in one language combination, either in </a:t>
            </a:r>
            <a:r>
              <a:rPr lang="en-GB" sz="2400" b="1" dirty="0">
                <a:latin typeface="Quattrocento Sans" panose="020B0502050000020003"/>
              </a:rPr>
              <a:t>one direction </a:t>
            </a:r>
            <a:r>
              <a:rPr lang="en-GB" sz="2400" dirty="0">
                <a:latin typeface="Quattrocento Sans" panose="020B0502050000020003"/>
              </a:rPr>
              <a:t>OR in </a:t>
            </a:r>
            <a:r>
              <a:rPr lang="en-GB" sz="2400" b="1" dirty="0">
                <a:latin typeface="Quattrocento Sans" panose="020B0502050000020003"/>
              </a:rPr>
              <a:t>both directions </a:t>
            </a:r>
            <a:br>
              <a:rPr lang="en-GB" sz="2400" b="1" dirty="0">
                <a:latin typeface="Quattrocento Sans" panose="020B0502050000020003"/>
              </a:rPr>
            </a:br>
            <a:r>
              <a:rPr lang="en-GB" sz="2400" dirty="0">
                <a:latin typeface="Quattrocento Sans" panose="020B0502050000020003"/>
              </a:rPr>
              <a:t>(for example </a:t>
            </a:r>
            <a:r>
              <a:rPr lang="en-GB" sz="2400" i="1" dirty="0">
                <a:latin typeface="Quattrocento Sans" panose="020B0502050000020003"/>
              </a:rPr>
              <a:t>only</a:t>
            </a:r>
            <a:r>
              <a:rPr lang="en-GB" sz="2400" dirty="0">
                <a:latin typeface="Quattrocento Sans" panose="020B0502050000020003"/>
              </a:rPr>
              <a:t> English to Zulu, or English to Zulu </a:t>
            </a:r>
            <a:r>
              <a:rPr lang="en-GB" sz="2400" i="1" dirty="0">
                <a:latin typeface="Quattrocento Sans" panose="020B0502050000020003"/>
              </a:rPr>
              <a:t>and</a:t>
            </a:r>
            <a:r>
              <a:rPr lang="en-GB" sz="2400" dirty="0">
                <a:latin typeface="Quattrocento Sans" panose="020B0502050000020003"/>
              </a:rPr>
              <a:t> Zulu to English)</a:t>
            </a:r>
          </a:p>
          <a:p>
            <a:pPr marL="342900" indent="-342900">
              <a:buFontTx/>
              <a:buChar char="‒"/>
            </a:pPr>
            <a:endParaRPr lang="en-GB" sz="2400" dirty="0">
              <a:latin typeface="Quattrocento Sans" panose="020B0502050000020003"/>
            </a:endParaRPr>
          </a:p>
          <a:p>
            <a:pPr marL="342900" indent="-342900">
              <a:buFontTx/>
              <a:buChar char="‒"/>
            </a:pPr>
            <a:r>
              <a:rPr lang="en-GB" sz="2400" dirty="0">
                <a:latin typeface="Quattrocento Sans" panose="020B0502050000020003"/>
              </a:rPr>
              <a:t>Simultaneous interpreting exams are currently available for the following language combinations:</a:t>
            </a:r>
          </a:p>
        </p:txBody>
      </p:sp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id="{A3D89B79-DAAE-449F-F3E9-F1C60D2A3E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2481502"/>
              </p:ext>
            </p:extLst>
          </p:nvPr>
        </p:nvGraphicFramePr>
        <p:xfrm>
          <a:off x="2673219" y="3479789"/>
          <a:ext cx="5756990" cy="2697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8495">
                  <a:extLst>
                    <a:ext uri="{9D8B030D-6E8A-4147-A177-3AD203B41FA5}">
                      <a16:colId xmlns:a16="http://schemas.microsoft.com/office/drawing/2014/main" val="823509645"/>
                    </a:ext>
                  </a:extLst>
                </a:gridCol>
                <a:gridCol w="2878495">
                  <a:extLst>
                    <a:ext uri="{9D8B030D-6E8A-4147-A177-3AD203B41FA5}">
                      <a16:colId xmlns:a16="http://schemas.microsoft.com/office/drawing/2014/main" val="100735055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900" b="0" dirty="0">
                          <a:solidFill>
                            <a:schemeClr val="tx1"/>
                          </a:solidFill>
                          <a:latin typeface="Quattrocento Sans" panose="020B0502050000020003"/>
                        </a:rPr>
                        <a:t>English to Afrikaans</a:t>
                      </a:r>
                      <a:endParaRPr lang="af-ZA" sz="1900" b="0" dirty="0">
                        <a:solidFill>
                          <a:schemeClr val="tx1"/>
                        </a:solidFill>
                        <a:latin typeface="Quattrocento Sans" panose="020B0502050000020003"/>
                      </a:endParaRPr>
                    </a:p>
                    <a:p>
                      <a:pPr algn="ctr" fontAlgn="ctr"/>
                      <a:r>
                        <a:rPr lang="en-GB" sz="1900" b="0" dirty="0">
                          <a:solidFill>
                            <a:schemeClr val="tx1"/>
                          </a:solidFill>
                          <a:latin typeface="Quattrocento Sans" panose="020B0502050000020003"/>
                        </a:rPr>
                        <a:t>English to French</a:t>
                      </a:r>
                      <a:endParaRPr lang="af-ZA" sz="1900" b="0" dirty="0">
                        <a:solidFill>
                          <a:schemeClr val="tx1"/>
                        </a:solidFill>
                        <a:latin typeface="Quattrocento Sans" panose="020B0502050000020003"/>
                      </a:endParaRPr>
                    </a:p>
                    <a:p>
                      <a:pPr algn="ctr" fontAlgn="ctr"/>
                      <a:r>
                        <a:rPr lang="en-GB" sz="1900" b="0" dirty="0">
                          <a:solidFill>
                            <a:schemeClr val="tx1"/>
                          </a:solidFill>
                          <a:latin typeface="Quattrocento Sans" panose="020B0502050000020003"/>
                        </a:rPr>
                        <a:t>English to German</a:t>
                      </a:r>
                      <a:endParaRPr lang="af-ZA" sz="1900" b="0" dirty="0">
                        <a:solidFill>
                          <a:schemeClr val="tx1"/>
                        </a:solidFill>
                        <a:latin typeface="Quattrocento Sans" panose="020B0502050000020003"/>
                      </a:endParaRPr>
                    </a:p>
                    <a:p>
                      <a:pPr algn="ctr" fontAlgn="ctr"/>
                      <a:r>
                        <a:rPr lang="en-GB" sz="1900" b="0" dirty="0">
                          <a:solidFill>
                            <a:schemeClr val="tx1"/>
                          </a:solidFill>
                          <a:latin typeface="Quattrocento Sans" panose="020B0502050000020003"/>
                        </a:rPr>
                        <a:t>English to Portuguese</a:t>
                      </a:r>
                      <a:endParaRPr lang="af-ZA" sz="1900" b="0" dirty="0">
                        <a:solidFill>
                          <a:schemeClr val="tx1"/>
                        </a:solidFill>
                        <a:latin typeface="Quattrocento Sans" panose="020B0502050000020003"/>
                      </a:endParaRPr>
                    </a:p>
                    <a:p>
                      <a:pPr algn="ctr" fontAlgn="ctr"/>
                      <a:r>
                        <a:rPr lang="en-GB" sz="1900" b="0" dirty="0">
                          <a:solidFill>
                            <a:schemeClr val="tx1"/>
                          </a:solidFill>
                          <a:latin typeface="Quattrocento Sans" panose="020B0502050000020003"/>
                        </a:rPr>
                        <a:t>English to Sepedi</a:t>
                      </a:r>
                      <a:endParaRPr lang="af-ZA" sz="1900" b="0" dirty="0">
                        <a:solidFill>
                          <a:schemeClr val="tx1"/>
                        </a:solidFill>
                        <a:latin typeface="Quattrocento Sans" panose="020B0502050000020003"/>
                      </a:endParaRPr>
                    </a:p>
                    <a:p>
                      <a:pPr algn="ctr" fontAlgn="ctr"/>
                      <a:r>
                        <a:rPr lang="en-GB" sz="1900" b="0" dirty="0">
                          <a:solidFill>
                            <a:schemeClr val="tx1"/>
                          </a:solidFill>
                          <a:latin typeface="Quattrocento Sans" panose="020B0502050000020003"/>
                        </a:rPr>
                        <a:t>English to Spanish</a:t>
                      </a:r>
                      <a:endParaRPr lang="af-ZA" sz="1900" b="0" dirty="0">
                        <a:solidFill>
                          <a:schemeClr val="tx1"/>
                        </a:solidFill>
                        <a:latin typeface="Quattrocento Sans" panose="020B0502050000020003"/>
                      </a:endParaRPr>
                    </a:p>
                    <a:p>
                      <a:pPr algn="ctr" fontAlgn="ctr"/>
                      <a:r>
                        <a:rPr lang="af-ZA" sz="1900" b="0" dirty="0">
                          <a:solidFill>
                            <a:schemeClr val="tx1"/>
                          </a:solidFill>
                          <a:latin typeface="Quattrocento Sans" panose="020B0502050000020003"/>
                        </a:rPr>
                        <a:t>English to Tswana</a:t>
                      </a:r>
                    </a:p>
                    <a:p>
                      <a:pPr algn="ctr" fontAlgn="ctr"/>
                      <a:r>
                        <a:rPr lang="af-ZA" sz="1900" b="0" dirty="0">
                          <a:solidFill>
                            <a:schemeClr val="tx1"/>
                          </a:solidFill>
                          <a:latin typeface="Quattrocento Sans" panose="020B0502050000020003"/>
                        </a:rPr>
                        <a:t>English to Zulu</a:t>
                      </a:r>
                      <a:endParaRPr lang="en-ZA" sz="19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900" b="0" kern="1200" dirty="0">
                          <a:solidFill>
                            <a:schemeClr val="tx1"/>
                          </a:solidFill>
                          <a:latin typeface="Quattrocento Sans" panose="020B0502050000020003"/>
                          <a:ea typeface="+mn-ea"/>
                          <a:cs typeface="+mn-cs"/>
                        </a:rPr>
                        <a:t>English to Xitsonga</a:t>
                      </a:r>
                    </a:p>
                    <a:p>
                      <a:pPr algn="ctr" fontAlgn="ctr"/>
                      <a:r>
                        <a:rPr lang="en-GB" sz="1900" b="0" kern="1200" dirty="0">
                          <a:solidFill>
                            <a:schemeClr val="tx1"/>
                          </a:solidFill>
                          <a:latin typeface="Quattrocento Sans" panose="020B0502050000020003"/>
                          <a:ea typeface="+mn-ea"/>
                          <a:cs typeface="+mn-cs"/>
                        </a:rPr>
                        <a:t>French to English</a:t>
                      </a:r>
                      <a:endParaRPr lang="af-ZA" sz="1900" b="0" kern="1200" dirty="0">
                        <a:solidFill>
                          <a:schemeClr val="tx1"/>
                        </a:solidFill>
                        <a:latin typeface="Quattrocento Sans" panose="020B0502050000020003"/>
                        <a:ea typeface="+mn-ea"/>
                        <a:cs typeface="+mn-cs"/>
                      </a:endParaRPr>
                    </a:p>
                    <a:p>
                      <a:pPr algn="ctr" fontAlgn="ctr"/>
                      <a:r>
                        <a:rPr lang="en-GB" sz="1900" b="0" kern="1200" dirty="0">
                          <a:solidFill>
                            <a:schemeClr val="tx1"/>
                          </a:solidFill>
                          <a:latin typeface="Quattrocento Sans" panose="020B0502050000020003"/>
                          <a:ea typeface="+mn-ea"/>
                          <a:cs typeface="+mn-cs"/>
                        </a:rPr>
                        <a:t>Portuguese to English</a:t>
                      </a:r>
                      <a:endParaRPr lang="af-ZA" sz="1900" b="0" kern="1200" dirty="0">
                        <a:solidFill>
                          <a:schemeClr val="tx1"/>
                        </a:solidFill>
                        <a:latin typeface="Quattrocento Sans" panose="020B0502050000020003"/>
                        <a:ea typeface="+mn-ea"/>
                        <a:cs typeface="+mn-cs"/>
                      </a:endParaRPr>
                    </a:p>
                    <a:p>
                      <a:pPr algn="ctr" fontAlgn="ctr"/>
                      <a:r>
                        <a:rPr lang="en-GB" sz="1900" b="0" kern="1200" dirty="0">
                          <a:solidFill>
                            <a:schemeClr val="tx1"/>
                          </a:solidFill>
                          <a:latin typeface="Quattrocento Sans" panose="020B0502050000020003"/>
                          <a:ea typeface="+mn-ea"/>
                          <a:cs typeface="+mn-cs"/>
                        </a:rPr>
                        <a:t>Spanish to English</a:t>
                      </a:r>
                      <a:endParaRPr lang="af-ZA" sz="1900" b="0" kern="1200" dirty="0">
                        <a:solidFill>
                          <a:schemeClr val="tx1"/>
                        </a:solidFill>
                        <a:latin typeface="Quattrocento Sans" panose="020B0502050000020003"/>
                        <a:ea typeface="+mn-ea"/>
                        <a:cs typeface="+mn-cs"/>
                      </a:endParaRPr>
                    </a:p>
                    <a:p>
                      <a:pPr algn="ctr" fontAlgn="ctr"/>
                      <a:r>
                        <a:rPr lang="en-GB" sz="1900" b="0" kern="1200" dirty="0">
                          <a:solidFill>
                            <a:schemeClr val="tx1"/>
                          </a:solidFill>
                          <a:latin typeface="Quattrocento Sans" panose="020B0502050000020003"/>
                          <a:ea typeface="+mn-ea"/>
                          <a:cs typeface="+mn-cs"/>
                        </a:rPr>
                        <a:t>German to English</a:t>
                      </a:r>
                      <a:endParaRPr lang="af-ZA" sz="1900" b="0" kern="1200" dirty="0">
                        <a:solidFill>
                          <a:schemeClr val="tx1"/>
                        </a:solidFill>
                        <a:latin typeface="Quattrocento Sans" panose="020B0502050000020003"/>
                        <a:ea typeface="+mn-ea"/>
                        <a:cs typeface="+mn-cs"/>
                      </a:endParaRPr>
                    </a:p>
                    <a:p>
                      <a:pPr algn="ctr" fontAlgn="ctr"/>
                      <a:r>
                        <a:rPr lang="en-GB" sz="1900" b="0" kern="1200" dirty="0">
                          <a:solidFill>
                            <a:schemeClr val="tx1"/>
                          </a:solidFill>
                          <a:latin typeface="Quattrocento Sans" panose="020B0502050000020003"/>
                          <a:ea typeface="+mn-ea"/>
                          <a:cs typeface="+mn-cs"/>
                        </a:rPr>
                        <a:t>Tswana to English</a:t>
                      </a:r>
                      <a:endParaRPr lang="af-ZA" sz="1900" b="0" kern="1200" dirty="0">
                        <a:solidFill>
                          <a:schemeClr val="tx1"/>
                        </a:solidFill>
                        <a:latin typeface="Quattrocento Sans" panose="020B0502050000020003"/>
                        <a:ea typeface="+mn-ea"/>
                        <a:cs typeface="+mn-cs"/>
                      </a:endParaRPr>
                    </a:p>
                    <a:p>
                      <a:pPr algn="ctr" fontAlgn="ctr"/>
                      <a:r>
                        <a:rPr lang="en-GB" sz="1900" b="0" kern="1200" dirty="0">
                          <a:solidFill>
                            <a:schemeClr val="tx1"/>
                          </a:solidFill>
                          <a:latin typeface="Quattrocento Sans" panose="020B0502050000020003"/>
                          <a:ea typeface="+mn-ea"/>
                          <a:cs typeface="+mn-cs"/>
                        </a:rPr>
                        <a:t>Zulu to English</a:t>
                      </a:r>
                      <a:endParaRPr lang="af-ZA" sz="1900" b="0" kern="1200" dirty="0">
                        <a:solidFill>
                          <a:schemeClr val="tx1"/>
                        </a:solidFill>
                        <a:latin typeface="Quattrocento Sans" panose="020B0502050000020003"/>
                        <a:ea typeface="+mn-ea"/>
                        <a:cs typeface="+mn-cs"/>
                      </a:endParaRPr>
                    </a:p>
                    <a:p>
                      <a:pPr algn="ctr" fontAlgn="ctr"/>
                      <a:r>
                        <a:rPr lang="af-ZA" sz="1900" b="0" kern="1200" dirty="0">
                          <a:solidFill>
                            <a:schemeClr val="tx1"/>
                          </a:solidFill>
                          <a:latin typeface="Quattrocento Sans" panose="020B0502050000020003"/>
                          <a:ea typeface="+mn-ea"/>
                          <a:cs typeface="+mn-cs"/>
                        </a:rPr>
                        <a:t>Afrikaans to English </a:t>
                      </a:r>
                    </a:p>
                    <a:p>
                      <a:pPr algn="ctr"/>
                      <a:endParaRPr lang="en-ZA" sz="1900" b="0" kern="1200" dirty="0">
                        <a:solidFill>
                          <a:schemeClr val="tx1"/>
                        </a:solidFill>
                        <a:latin typeface="Quattrocento Sans" panose="020B0502050000020003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4316229"/>
                  </a:ext>
                </a:extLst>
              </a:tr>
            </a:tbl>
          </a:graphicData>
        </a:graphic>
      </p:graphicFrame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0C99115-A1AC-3190-0C53-F700CF512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7334" y="6041362"/>
            <a:ext cx="6297612" cy="365125"/>
          </a:xfrm>
        </p:spPr>
        <p:txBody>
          <a:bodyPr/>
          <a:lstStyle/>
          <a:p>
            <a:r>
              <a:rPr lang="en-GB" dirty="0"/>
              <a:t>52 SIMULTANEOUS INTERPRETING Presentation</a:t>
            </a:r>
          </a:p>
        </p:txBody>
      </p:sp>
    </p:spTree>
    <p:extLst>
      <p:ext uri="{BB962C8B-B14F-4D97-AF65-F5344CB8AC3E}">
        <p14:creationId xmlns:p14="http://schemas.microsoft.com/office/powerpoint/2010/main" val="33794259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7234024-633F-4FE3-85A4-63C47651522E}"/>
              </a:ext>
            </a:extLst>
          </p:cNvPr>
          <p:cNvSpPr txBox="1"/>
          <p:nvPr/>
        </p:nvSpPr>
        <p:spPr>
          <a:xfrm>
            <a:off x="-2446" y="791545"/>
            <a:ext cx="11143013" cy="86177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5000" b="1" spc="300" dirty="0">
                <a:solidFill>
                  <a:schemeClr val="tx2"/>
                </a:solidFill>
                <a:latin typeface="Quattrocento Sans"/>
                <a:ea typeface="Nunito Bold" charset="0"/>
                <a:cs typeface="Arima Madurai Semi" pitchFamily="2" charset="77"/>
              </a:rPr>
              <a:t>Preparing for the exam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B207D09-F6C0-4CDD-94C4-97EA7CF81241}"/>
              </a:ext>
            </a:extLst>
          </p:cNvPr>
          <p:cNvSpPr txBox="1"/>
          <p:nvPr/>
        </p:nvSpPr>
        <p:spPr>
          <a:xfrm>
            <a:off x="1529478" y="2102254"/>
            <a:ext cx="8079163" cy="212365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/>
            <a:r>
              <a:rPr lang="en-US" sz="2200" dirty="0">
                <a:latin typeface="Quattrocento Sans" panose="020B0502050000020003" pitchFamily="34" charset="0"/>
              </a:rPr>
              <a:t>The SATI examination is designed for candidates who are already experts and seasoned interpreters and would like to add SATI accreditation to their qualifications.</a:t>
            </a:r>
            <a:endParaRPr lang="en-US" dirty="0"/>
          </a:p>
          <a:p>
            <a:pPr algn="just"/>
            <a:endParaRPr lang="en-US" sz="2200" dirty="0">
              <a:latin typeface="Quattrocento Sans" panose="020B0502050000020003" pitchFamily="34" charset="0"/>
            </a:endParaRPr>
          </a:p>
          <a:p>
            <a:r>
              <a:rPr lang="en-US" sz="2200" dirty="0">
                <a:latin typeface="Quattrocento Sans" panose="020B0502050000020003" pitchFamily="34" charset="0"/>
              </a:rPr>
              <a:t>SATI does not train interpreters and we do not offer preparation material to prospective candidates.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7B06A0-5D12-47F6-80A5-4DC627234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52 SIMULTANEOUS INTERPRETING Presentation</a:t>
            </a:r>
          </a:p>
        </p:txBody>
      </p:sp>
    </p:spTree>
    <p:extLst>
      <p:ext uri="{BB962C8B-B14F-4D97-AF65-F5344CB8AC3E}">
        <p14:creationId xmlns:p14="http://schemas.microsoft.com/office/powerpoint/2010/main" val="5799261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5F65F81-7919-4D63-B217-1480C7C8AAE6}"/>
              </a:ext>
            </a:extLst>
          </p:cNvPr>
          <p:cNvSpPr txBox="1"/>
          <p:nvPr/>
        </p:nvSpPr>
        <p:spPr>
          <a:xfrm>
            <a:off x="54231" y="206679"/>
            <a:ext cx="11113324" cy="86177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5000" b="1" spc="300" dirty="0">
                <a:solidFill>
                  <a:schemeClr val="tx2"/>
                </a:solidFill>
                <a:latin typeface="Quattrocento Sans"/>
              </a:rPr>
              <a:t>Exam procedure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B2A06FC-B776-BEEB-B232-A87FFD868278}"/>
              </a:ext>
            </a:extLst>
          </p:cNvPr>
          <p:cNvSpPr txBox="1"/>
          <p:nvPr/>
        </p:nvSpPr>
        <p:spPr>
          <a:xfrm>
            <a:off x="1060750" y="1037904"/>
            <a:ext cx="9100285" cy="49326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lnSpc>
                <a:spcPts val="2700"/>
              </a:lnSpc>
              <a:buFontTx/>
              <a:buChar char="‒"/>
            </a:pPr>
            <a:r>
              <a:rPr lang="en-GB" sz="2200" dirty="0">
                <a:latin typeface="Quattrocento Sans" panose="020B0502050000020003"/>
                <a:cs typeface="Arial" panose="020B0604020202020204" pitchFamily="34" charset="0"/>
              </a:rPr>
              <a:t>The exam involves actual interpreting</a:t>
            </a:r>
          </a:p>
          <a:p>
            <a:pPr marL="457200" indent="-457200">
              <a:lnSpc>
                <a:spcPts val="2700"/>
              </a:lnSpc>
              <a:buFontTx/>
              <a:buChar char="‒"/>
            </a:pPr>
            <a:r>
              <a:rPr lang="en-GB" sz="2200" dirty="0">
                <a:latin typeface="Quattrocento Sans" panose="020B0502050000020003"/>
                <a:cs typeface="Arial" panose="020B0604020202020204" pitchFamily="34" charset="0"/>
              </a:rPr>
              <a:t>The exam is not done in an interpreting booth, but in a quiet room where the candidate sits at a table</a:t>
            </a:r>
          </a:p>
          <a:p>
            <a:pPr marL="457200" indent="-457200">
              <a:lnSpc>
                <a:spcPts val="2700"/>
              </a:lnSpc>
              <a:buFontTx/>
              <a:buChar char="‒"/>
            </a:pPr>
            <a:r>
              <a:rPr lang="en-GB" sz="2200" dirty="0">
                <a:latin typeface="Quattrocento Sans" panose="020B0502050000020003"/>
                <a:cs typeface="Arial" panose="020B0604020202020204" pitchFamily="34" charset="0"/>
              </a:rPr>
              <a:t>A source recording is played to the candidate using a laptop and the candidate interprets into a microphone, being recorded</a:t>
            </a:r>
          </a:p>
          <a:p>
            <a:pPr marL="457200" indent="-457200">
              <a:lnSpc>
                <a:spcPts val="2700"/>
              </a:lnSpc>
              <a:buFontTx/>
              <a:buChar char="‒"/>
            </a:pPr>
            <a:r>
              <a:rPr lang="en-GB" sz="2200" dirty="0">
                <a:latin typeface="Quattrocento Sans" panose="020B0502050000020003"/>
                <a:cs typeface="Arial" panose="020B0604020202020204" pitchFamily="34" charset="0"/>
              </a:rPr>
              <a:t>Each source recording is usually between 10 - 15 minutes long</a:t>
            </a:r>
          </a:p>
          <a:p>
            <a:pPr marL="457200" indent="-457200">
              <a:lnSpc>
                <a:spcPts val="2700"/>
              </a:lnSpc>
              <a:buFontTx/>
              <a:buChar char="‒"/>
            </a:pPr>
            <a:r>
              <a:rPr lang="en-GB" sz="2200" dirty="0">
                <a:latin typeface="Quattrocento Sans" panose="020B0502050000020003"/>
              </a:rPr>
              <a:t>Candidates are informed of the subject of the source recording for their particular language combination a few days before the exam; they do not see the source text beforehand and are not given any other background information</a:t>
            </a:r>
          </a:p>
          <a:p>
            <a:pPr marL="457200" indent="-457200">
              <a:lnSpc>
                <a:spcPts val="2700"/>
              </a:lnSpc>
              <a:buFontTx/>
              <a:buChar char="‒"/>
            </a:pPr>
            <a:r>
              <a:rPr lang="en-GB" sz="2200" dirty="0">
                <a:latin typeface="Quattrocento Sans" panose="020B0502050000020003"/>
              </a:rPr>
              <a:t>The recordings currently in use have been made especially for SATI exam purposes and are not taken from live situations</a:t>
            </a:r>
          </a:p>
          <a:p>
            <a:pPr marL="457200" indent="-457200">
              <a:lnSpc>
                <a:spcPts val="2700"/>
              </a:lnSpc>
              <a:buFontTx/>
              <a:buChar char="‒"/>
            </a:pPr>
            <a:r>
              <a:rPr lang="en-GB" sz="2200" dirty="0">
                <a:latin typeface="Quattrocento Sans" panose="020B0502050000020003"/>
              </a:rPr>
              <a:t>As the source texts are non-specialised and should be generic enough for any candidate to be able to approach it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A2683028-4FEE-2EA7-BE22-C7DD19988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7334" y="6041362"/>
            <a:ext cx="6297612" cy="365125"/>
          </a:xfrm>
        </p:spPr>
        <p:txBody>
          <a:bodyPr/>
          <a:lstStyle/>
          <a:p>
            <a:r>
              <a:rPr lang="en-GB" dirty="0"/>
              <a:t>52 SIMULTANEOUS INTERPRETING Presentation</a:t>
            </a:r>
          </a:p>
        </p:txBody>
      </p:sp>
    </p:spTree>
    <p:extLst>
      <p:ext uri="{BB962C8B-B14F-4D97-AF65-F5344CB8AC3E}">
        <p14:creationId xmlns:p14="http://schemas.microsoft.com/office/powerpoint/2010/main" val="36759999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3A23E01-8FB1-44E0-80FE-E3644AD4AF56}"/>
              </a:ext>
            </a:extLst>
          </p:cNvPr>
          <p:cNvSpPr txBox="1"/>
          <p:nvPr/>
        </p:nvSpPr>
        <p:spPr>
          <a:xfrm>
            <a:off x="0" y="203189"/>
            <a:ext cx="11172701" cy="86177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5000" b="1" spc="300" dirty="0">
                <a:solidFill>
                  <a:schemeClr val="tx2"/>
                </a:solidFill>
                <a:latin typeface="Quattrocento Sans"/>
                <a:ea typeface="Nunito Bold" charset="0"/>
                <a:cs typeface="Arima Madurai Semi" pitchFamily="2" charset="77"/>
              </a:rPr>
              <a:t>Assessment procedure</a:t>
            </a:r>
            <a:endParaRPr lang="en-US" sz="5000" b="1" spc="300" dirty="0">
              <a:solidFill>
                <a:schemeClr val="tx2"/>
              </a:solidFill>
              <a:latin typeface="Quattrocento Sans" panose="020B0502050000020003" pitchFamily="34" charset="0"/>
              <a:ea typeface="Nunito Bold" charset="0"/>
              <a:cs typeface="Arima Madurai Semi" pitchFamily="2" charset="7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CF1EFB0-B71E-4A2B-BD0D-599B974A2F6C}"/>
              </a:ext>
            </a:extLst>
          </p:cNvPr>
          <p:cNvSpPr txBox="1"/>
          <p:nvPr/>
        </p:nvSpPr>
        <p:spPr>
          <a:xfrm>
            <a:off x="1169891" y="1514943"/>
            <a:ext cx="8624367" cy="470898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000" dirty="0">
                <a:latin typeface="Quattrocento Sans" panose="020B0502050000020003"/>
              </a:rPr>
              <a:t>At the end of the examination, the recordings are copied onto a CD and, together with the source recordings, sent to two or more examiners for assessment.</a:t>
            </a:r>
          </a:p>
          <a:p>
            <a:endParaRPr lang="en-GB" sz="2000" dirty="0">
              <a:latin typeface="Quattrocento Sans" panose="020B0502050000020003"/>
            </a:endParaRPr>
          </a:p>
          <a:p>
            <a:r>
              <a:rPr lang="en-GB" sz="2000" dirty="0">
                <a:latin typeface="Quattrocento Sans" panose="020B0502050000020003"/>
              </a:rPr>
              <a:t>Criteria taken into account:</a:t>
            </a:r>
          </a:p>
          <a:p>
            <a:endParaRPr lang="en-GB" sz="2000" dirty="0">
              <a:latin typeface="Quattrocento Sans" panose="020B0502050000020003"/>
            </a:endParaRPr>
          </a:p>
          <a:p>
            <a:pPr marL="342900" lvl="0" indent="-342900">
              <a:buFontTx/>
              <a:buChar char="‒"/>
            </a:pPr>
            <a:r>
              <a:rPr lang="en-GB" sz="2000" dirty="0">
                <a:latin typeface="Quattrocento Sans" panose="020B0502050000020003"/>
              </a:rPr>
              <a:t>Accuracy and coherence of message</a:t>
            </a:r>
          </a:p>
          <a:p>
            <a:pPr marL="342900" lvl="0" indent="-342900">
              <a:buFontTx/>
              <a:buChar char="‒"/>
            </a:pPr>
            <a:endParaRPr lang="en-GB" sz="2000" dirty="0">
              <a:latin typeface="Quattrocento Sans" panose="020B0502050000020003"/>
            </a:endParaRPr>
          </a:p>
          <a:p>
            <a:pPr marL="342900" lvl="0" indent="-342900">
              <a:buFontTx/>
              <a:buChar char="‒"/>
            </a:pPr>
            <a:r>
              <a:rPr lang="en-GB" sz="2000" dirty="0">
                <a:latin typeface="Quattrocento Sans" panose="020B0502050000020003"/>
              </a:rPr>
              <a:t>TL vocabulary and register</a:t>
            </a:r>
          </a:p>
          <a:p>
            <a:pPr marL="342900" lvl="0" indent="-342900">
              <a:buFontTx/>
              <a:buChar char="‒"/>
            </a:pPr>
            <a:endParaRPr lang="en-GB" sz="2000" dirty="0">
              <a:latin typeface="Quattrocento Sans" panose="020B0502050000020003"/>
            </a:endParaRPr>
          </a:p>
          <a:p>
            <a:pPr marL="342900" lvl="0" indent="-342900">
              <a:buFontTx/>
              <a:buChar char="‒"/>
            </a:pPr>
            <a:r>
              <a:rPr lang="en-GB" sz="2000" dirty="0">
                <a:latin typeface="Quattrocento Sans" panose="020B0502050000020003"/>
              </a:rPr>
              <a:t>TL  grammar, idiom and purity</a:t>
            </a:r>
          </a:p>
          <a:p>
            <a:pPr lvl="0"/>
            <a:endParaRPr lang="en-GB" sz="2000" dirty="0">
              <a:latin typeface="Quattrocento Sans" panose="020B0502050000020003"/>
            </a:endParaRPr>
          </a:p>
          <a:p>
            <a:pPr marL="342900" lvl="0" indent="-342900">
              <a:buFontTx/>
              <a:buChar char="‒"/>
            </a:pPr>
            <a:r>
              <a:rPr lang="en-GB" sz="2000" dirty="0">
                <a:latin typeface="Quattrocento Sans" panose="020B0502050000020003"/>
              </a:rPr>
              <a:t>Interpreting technique</a:t>
            </a:r>
          </a:p>
          <a:p>
            <a:endParaRPr lang="en-GB" sz="2000" dirty="0">
              <a:latin typeface="Quattrocento Sans" panose="020B0502050000020003"/>
            </a:endParaRPr>
          </a:p>
          <a:p>
            <a:endParaRPr lang="en-US" sz="2000" dirty="0">
              <a:latin typeface="Quattrocento Sans" panose="020B0502050000020003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DBFE83-F6CF-4C21-B9F8-5265865A2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52 SIMULTANEOUS INTERPRETING Presentation</a:t>
            </a:r>
          </a:p>
        </p:txBody>
      </p:sp>
    </p:spTree>
    <p:extLst>
      <p:ext uri="{BB962C8B-B14F-4D97-AF65-F5344CB8AC3E}">
        <p14:creationId xmlns:p14="http://schemas.microsoft.com/office/powerpoint/2010/main" val="7723139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865EB5A-69BE-4F66-9D74-5A4383504621}"/>
              </a:ext>
            </a:extLst>
          </p:cNvPr>
          <p:cNvSpPr txBox="1"/>
          <p:nvPr/>
        </p:nvSpPr>
        <p:spPr>
          <a:xfrm>
            <a:off x="-584" y="583610"/>
            <a:ext cx="11073741" cy="86177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5000" b="1" spc="300" dirty="0">
                <a:solidFill>
                  <a:schemeClr val="tx2"/>
                </a:solidFill>
                <a:latin typeface="Quattrocento Sans"/>
              </a:rPr>
              <a:t>Results</a:t>
            </a:r>
            <a:endParaRPr lang="en-US" sz="5000" dirty="0">
              <a:solidFill>
                <a:schemeClr val="tx2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3FD0727-2508-4A16-B326-BC3B2E8DA17A}"/>
              </a:ext>
            </a:extLst>
          </p:cNvPr>
          <p:cNvSpPr txBox="1"/>
          <p:nvPr/>
        </p:nvSpPr>
        <p:spPr>
          <a:xfrm>
            <a:off x="1041023" y="2028616"/>
            <a:ext cx="8990525" cy="280076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200" dirty="0">
                <a:latin typeface="Quattrocento Sans"/>
              </a:rPr>
              <a:t>The examination's assessment can take up to </a:t>
            </a:r>
            <a:r>
              <a:rPr lang="en-US" sz="2200" b="1" dirty="0">
                <a:latin typeface="Quattrocento Sans"/>
              </a:rPr>
              <a:t>six weeks</a:t>
            </a:r>
            <a:r>
              <a:rPr lang="en-US" sz="2200" dirty="0">
                <a:latin typeface="Quattrocento Sans"/>
              </a:rPr>
              <a:t>. Candidates will receive a report with a selection of examiners’ comments.</a:t>
            </a:r>
            <a:endParaRPr lang="en-US" dirty="0">
              <a:latin typeface="Quattrocento Sans"/>
            </a:endParaRPr>
          </a:p>
          <a:p>
            <a:endParaRPr lang="en-US" sz="2200" dirty="0">
              <a:latin typeface="Quattrocento Sans" panose="020B0502050000020003" pitchFamily="34" charset="0"/>
            </a:endParaRPr>
          </a:p>
          <a:p>
            <a:r>
              <a:rPr lang="en-US" sz="2200" b="1" i="1" dirty="0">
                <a:latin typeface="Quattrocento Sans" panose="020B0502050000020003" pitchFamily="34" charset="0"/>
              </a:rPr>
              <a:t>Note: </a:t>
            </a:r>
          </a:p>
          <a:p>
            <a:endParaRPr lang="en-US" sz="2200" dirty="0">
              <a:latin typeface="Quattrocento Sans" panose="020B0502050000020003" pitchFamily="34" charset="0"/>
            </a:endParaRPr>
          </a:p>
          <a:p>
            <a:pPr marL="342900" indent="-342900">
              <a:buFontTx/>
              <a:buChar char="-"/>
            </a:pPr>
            <a:r>
              <a:rPr lang="en-US" sz="2200" dirty="0">
                <a:latin typeface="Quattrocento Sans"/>
              </a:rPr>
              <a:t>Not all errors will be listed in the report</a:t>
            </a:r>
          </a:p>
          <a:p>
            <a:endParaRPr lang="en-US" sz="2200" dirty="0">
              <a:latin typeface="Quattrocento Sans" panose="020B0502050000020003" pitchFamily="34" charset="0"/>
            </a:endParaRPr>
          </a:p>
          <a:p>
            <a:pPr marL="342900" indent="-342900">
              <a:buFontTx/>
              <a:buChar char="-"/>
            </a:pPr>
            <a:r>
              <a:rPr lang="en-US" sz="2200" dirty="0">
                <a:latin typeface="Quattrocento Sans"/>
              </a:rPr>
              <a:t>Candidates cannot discuss their results with the examination officer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559DBD-9F95-46E6-8087-5F1367258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52 SIMULTANEOUS INTERPRETING Presentation</a:t>
            </a:r>
          </a:p>
        </p:txBody>
      </p:sp>
    </p:spTree>
    <p:extLst>
      <p:ext uri="{BB962C8B-B14F-4D97-AF65-F5344CB8AC3E}">
        <p14:creationId xmlns:p14="http://schemas.microsoft.com/office/powerpoint/2010/main" val="41720832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968B36B-D594-4F8A-8A49-C4212DE42FE9}"/>
              </a:ext>
            </a:extLst>
          </p:cNvPr>
          <p:cNvSpPr txBox="1"/>
          <p:nvPr/>
        </p:nvSpPr>
        <p:spPr>
          <a:xfrm>
            <a:off x="815" y="831944"/>
            <a:ext cx="11024259" cy="88156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5000" b="1" spc="300" dirty="0">
                <a:solidFill>
                  <a:schemeClr val="tx2"/>
                </a:solidFill>
                <a:latin typeface="Quattrocento Sans"/>
                <a:ea typeface="Nunito Bold" charset="0"/>
                <a:cs typeface="Arima Madurai Semi" pitchFamily="2" charset="77"/>
              </a:rPr>
              <a:t>Accreditation certification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F59FDB4-B055-4086-95E5-A3F2BAD8399E}"/>
              </a:ext>
            </a:extLst>
          </p:cNvPr>
          <p:cNvSpPr txBox="1"/>
          <p:nvPr/>
        </p:nvSpPr>
        <p:spPr>
          <a:xfrm>
            <a:off x="1242546" y="2137011"/>
            <a:ext cx="8540795" cy="25839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dirty="0">
                <a:latin typeface="Quattrocento Sans"/>
              </a:rPr>
              <a:t>Successful candidates:</a:t>
            </a:r>
          </a:p>
          <a:p>
            <a:pPr marL="342900">
              <a:lnSpc>
                <a:spcPct val="150000"/>
              </a:lnSpc>
              <a:buChar char="-"/>
            </a:pPr>
            <a:r>
              <a:rPr lang="en-US" sz="2200" dirty="0">
                <a:latin typeface="Quattrocento Sans"/>
              </a:rPr>
              <a:t> will receive an accreditation certificate</a:t>
            </a:r>
            <a:endParaRPr lang="en-US" dirty="0"/>
          </a:p>
          <a:p>
            <a:pPr marL="342900">
              <a:lnSpc>
                <a:spcPct val="150000"/>
              </a:lnSpc>
              <a:buFontTx/>
              <a:buChar char="-"/>
            </a:pPr>
            <a:r>
              <a:rPr lang="en-US" sz="2200" dirty="0">
                <a:latin typeface="Quattrocento Sans"/>
              </a:rPr>
              <a:t> will be listed on SATI’s website as accredited members</a:t>
            </a:r>
          </a:p>
          <a:p>
            <a:pPr marL="342900">
              <a:lnSpc>
                <a:spcPct val="150000"/>
              </a:lnSpc>
              <a:buFontTx/>
              <a:buChar char="-"/>
            </a:pPr>
            <a:r>
              <a:rPr lang="en-US" sz="2200" dirty="0">
                <a:latin typeface="Quattrocento Sans"/>
              </a:rPr>
              <a:t> may use their accreditation status in communication with clients, e.g. in their email signature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81FA5D-F9C5-4EAF-B596-335C2A095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52 SIMULTANEOUS INTERPRETING Presentation</a:t>
            </a:r>
          </a:p>
        </p:txBody>
      </p:sp>
    </p:spTree>
    <p:extLst>
      <p:ext uri="{BB962C8B-B14F-4D97-AF65-F5344CB8AC3E}">
        <p14:creationId xmlns:p14="http://schemas.microsoft.com/office/powerpoint/2010/main" val="351921843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214</TotalTime>
  <Words>751</Words>
  <Application>Microsoft Office PowerPoint</Application>
  <PresentationFormat>Widescreen</PresentationFormat>
  <Paragraphs>96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Arial</vt:lpstr>
      <vt:lpstr>Arial Nova</vt:lpstr>
      <vt:lpstr>Calibri</vt:lpstr>
      <vt:lpstr>Quattrocento Sans</vt:lpstr>
      <vt:lpstr>Sitka Text</vt:lpstr>
      <vt:lpstr>Trebuchet MS</vt:lpstr>
      <vt:lpstr>Wingdings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Theresa Bender</dc:creator>
  <cp:lastModifiedBy>Giulia Gasperoni</cp:lastModifiedBy>
  <cp:revision>484</cp:revision>
  <cp:lastPrinted>2020-06-06T07:54:47Z</cp:lastPrinted>
  <dcterms:created xsi:type="dcterms:W3CDTF">2020-05-12T06:55:05Z</dcterms:created>
  <dcterms:modified xsi:type="dcterms:W3CDTF">2023-02-03T10:36:28Z</dcterms:modified>
</cp:coreProperties>
</file>