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5"/>
  </p:notesMasterIdLst>
  <p:sldIdLst>
    <p:sldId id="257" r:id="rId2"/>
    <p:sldId id="281" r:id="rId3"/>
    <p:sldId id="283" r:id="rId4"/>
    <p:sldId id="279" r:id="rId5"/>
    <p:sldId id="277" r:id="rId6"/>
    <p:sldId id="282" r:id="rId7"/>
    <p:sldId id="276" r:id="rId8"/>
    <p:sldId id="275" r:id="rId9"/>
    <p:sldId id="274" r:id="rId10"/>
    <p:sldId id="273" r:id="rId11"/>
    <p:sldId id="284" r:id="rId12"/>
    <p:sldId id="271" r:id="rId13"/>
    <p:sldId id="270" r:id="rId14"/>
    <p:sldId id="269" r:id="rId15"/>
    <p:sldId id="268" r:id="rId16"/>
    <p:sldId id="266" r:id="rId17"/>
    <p:sldId id="267" r:id="rId18"/>
    <p:sldId id="264" r:id="rId19"/>
    <p:sldId id="263" r:id="rId20"/>
    <p:sldId id="262" r:id="rId21"/>
    <p:sldId id="260" r:id="rId22"/>
    <p:sldId id="259" r:id="rId23"/>
    <p:sldId id="258" r:id="rId2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44E0199-35C0-4827-B7F9-097C479A0654}" type="datetimeFigureOut">
              <a:rPr lang="en-ZA" smtClean="0"/>
              <a:t>2023/02/03</a:t>
            </a:fld>
            <a:endParaRPr lang="en-ZA"/>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220FA9C-06CE-49C1-A0C0-39C2C1659D95}" type="slidenum">
              <a:rPr lang="en-ZA" smtClean="0"/>
              <a:t>‹#›</a:t>
            </a:fld>
            <a:endParaRPr lang="en-ZA"/>
          </a:p>
        </p:txBody>
      </p:sp>
    </p:spTree>
    <p:extLst>
      <p:ext uri="{BB962C8B-B14F-4D97-AF65-F5344CB8AC3E}">
        <p14:creationId xmlns:p14="http://schemas.microsoft.com/office/powerpoint/2010/main" val="73800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latin typeface="Sitka Text" panose="02000505000000020004" pitchFamily="2" charset="0"/>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latin typeface="Sitka Text" panose="02000505000000020004"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4744574A-4477-490C-84ED-2CFE8481B20A}"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942788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F7A9F6-25E7-406F-8B6C-1165D786BC25}"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838369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81A00C-344C-4ADC-883B-3895AB026E0A}"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644178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1BEEF3-227B-46A9-B3BA-7F9587618A73}"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89685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BDDF03-7E7C-40F8-8CCA-6511DA29463D}"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290174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A1E5F9-A32D-4758-8D79-D3B658DCE07A}"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2804834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2048D5-A81E-42A9-8512-FC525C4FDE9F}"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4125088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17ABF3-BA7E-4566-81A5-81592F142191}"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9985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3024FE-7AC4-499E-BC31-A5DC9C5C2BD6}"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21290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D74E48-0EBF-41C1-B067-7CB7FD153CA4}" type="datetime1">
              <a:rPr lang="en-GB" smtClean="0"/>
              <a:t>03/02/2023</a:t>
            </a:fld>
            <a:endParaRPr lang="en-GB"/>
          </a:p>
        </p:txBody>
      </p:sp>
      <p:sp>
        <p:nvSpPr>
          <p:cNvPr id="5" name="Footer Placeholder 4"/>
          <p:cNvSpPr>
            <a:spLocks noGrp="1"/>
          </p:cNvSpPr>
          <p:nvPr>
            <p:ph type="ftr" sz="quarter" idx="11"/>
          </p:nvPr>
        </p:nvSpPr>
        <p:spPr/>
        <p:txBody>
          <a:bodyPr/>
          <a:lstStyle/>
          <a:p>
            <a:r>
              <a:rPr lang="en-GB"/>
              <a:t>SATI 49 General translation exam</a:t>
            </a:r>
          </a:p>
        </p:txBody>
      </p:sp>
      <p:sp>
        <p:nvSpPr>
          <p:cNvPr id="6" name="Slide Number Placeholder 5"/>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76275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142FDD2-560A-4C48-9630-94869D0AC4AA}" type="datetime1">
              <a:rPr lang="en-GB" smtClean="0"/>
              <a:t>03/02/2023</a:t>
            </a:fld>
            <a:endParaRPr lang="en-GB"/>
          </a:p>
        </p:txBody>
      </p:sp>
      <p:sp>
        <p:nvSpPr>
          <p:cNvPr id="6" name="Footer Placeholder 5"/>
          <p:cNvSpPr>
            <a:spLocks noGrp="1"/>
          </p:cNvSpPr>
          <p:nvPr>
            <p:ph type="ftr" sz="quarter" idx="11"/>
          </p:nvPr>
        </p:nvSpPr>
        <p:spPr/>
        <p:txBody>
          <a:bodyPr/>
          <a:lstStyle/>
          <a:p>
            <a:r>
              <a:rPr lang="en-GB"/>
              <a:t>SATI 49 General translation exam</a:t>
            </a:r>
          </a:p>
        </p:txBody>
      </p:sp>
      <p:sp>
        <p:nvSpPr>
          <p:cNvPr id="7" name="Slide Number Placeholder 6"/>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1295184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2FD5B3-F860-4913-959C-1C8EF220561A}" type="datetime1">
              <a:rPr lang="en-GB" smtClean="0"/>
              <a:t>03/02/2023</a:t>
            </a:fld>
            <a:endParaRPr lang="en-GB"/>
          </a:p>
        </p:txBody>
      </p:sp>
      <p:sp>
        <p:nvSpPr>
          <p:cNvPr id="8" name="Footer Placeholder 7"/>
          <p:cNvSpPr>
            <a:spLocks noGrp="1"/>
          </p:cNvSpPr>
          <p:nvPr>
            <p:ph type="ftr" sz="quarter" idx="11"/>
          </p:nvPr>
        </p:nvSpPr>
        <p:spPr/>
        <p:txBody>
          <a:bodyPr/>
          <a:lstStyle/>
          <a:p>
            <a:r>
              <a:rPr lang="en-GB"/>
              <a:t>SATI 49 General translation exam</a:t>
            </a:r>
          </a:p>
        </p:txBody>
      </p:sp>
      <p:sp>
        <p:nvSpPr>
          <p:cNvPr id="9" name="Slide Number Placeholder 8"/>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067330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93DC3-409B-4ED8-8603-179B1E64F5D0}" type="datetime1">
              <a:rPr lang="en-GB" smtClean="0"/>
              <a:t>03/02/2023</a:t>
            </a:fld>
            <a:endParaRPr lang="en-GB"/>
          </a:p>
        </p:txBody>
      </p:sp>
      <p:sp>
        <p:nvSpPr>
          <p:cNvPr id="4" name="Footer Placeholder 3"/>
          <p:cNvSpPr>
            <a:spLocks noGrp="1"/>
          </p:cNvSpPr>
          <p:nvPr>
            <p:ph type="ftr" sz="quarter" idx="11"/>
          </p:nvPr>
        </p:nvSpPr>
        <p:spPr/>
        <p:txBody>
          <a:bodyPr/>
          <a:lstStyle/>
          <a:p>
            <a:r>
              <a:rPr lang="en-GB"/>
              <a:t>SATI 49 General translation exam</a:t>
            </a:r>
          </a:p>
        </p:txBody>
      </p:sp>
      <p:sp>
        <p:nvSpPr>
          <p:cNvPr id="5" name="Slide Number Placeholder 4"/>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4142632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FF9709-EB8A-4F07-9714-67B11CC06E3F}" type="datetime1">
              <a:rPr lang="en-GB" smtClean="0"/>
              <a:t>03/02/2023</a:t>
            </a:fld>
            <a:endParaRPr lang="en-GB"/>
          </a:p>
        </p:txBody>
      </p:sp>
      <p:sp>
        <p:nvSpPr>
          <p:cNvPr id="3" name="Footer Placeholder 2"/>
          <p:cNvSpPr>
            <a:spLocks noGrp="1"/>
          </p:cNvSpPr>
          <p:nvPr>
            <p:ph type="ftr" sz="quarter" idx="11"/>
          </p:nvPr>
        </p:nvSpPr>
        <p:spPr/>
        <p:txBody>
          <a:bodyPr/>
          <a:lstStyle/>
          <a:p>
            <a:r>
              <a:rPr lang="en-GB"/>
              <a:t>SATI 49 General translation exam</a:t>
            </a:r>
          </a:p>
        </p:txBody>
      </p:sp>
      <p:sp>
        <p:nvSpPr>
          <p:cNvPr id="4" name="Slide Number Placeholder 3"/>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4027897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DE434E-922A-4A56-8557-2A773F75E8BE}" type="datetime1">
              <a:rPr lang="en-GB" smtClean="0"/>
              <a:t>03/02/2023</a:t>
            </a:fld>
            <a:endParaRPr lang="en-GB"/>
          </a:p>
        </p:txBody>
      </p:sp>
      <p:sp>
        <p:nvSpPr>
          <p:cNvPr id="6" name="Footer Placeholder 5"/>
          <p:cNvSpPr>
            <a:spLocks noGrp="1"/>
          </p:cNvSpPr>
          <p:nvPr>
            <p:ph type="ftr" sz="quarter" idx="11"/>
          </p:nvPr>
        </p:nvSpPr>
        <p:spPr/>
        <p:txBody>
          <a:bodyPr/>
          <a:lstStyle/>
          <a:p>
            <a:r>
              <a:rPr lang="en-GB"/>
              <a:t>SATI 49 General translation exam</a:t>
            </a:r>
          </a:p>
        </p:txBody>
      </p:sp>
      <p:sp>
        <p:nvSpPr>
          <p:cNvPr id="7" name="Slide Number Placeholder 6"/>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957657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19B106-D758-4BCA-A5A1-482FE8003D89}" type="datetime1">
              <a:rPr lang="en-GB" smtClean="0"/>
              <a:t>03/02/2023</a:t>
            </a:fld>
            <a:endParaRPr lang="en-GB"/>
          </a:p>
        </p:txBody>
      </p:sp>
      <p:sp>
        <p:nvSpPr>
          <p:cNvPr id="6" name="Footer Placeholder 5"/>
          <p:cNvSpPr>
            <a:spLocks noGrp="1"/>
          </p:cNvSpPr>
          <p:nvPr>
            <p:ph type="ftr" sz="quarter" idx="11"/>
          </p:nvPr>
        </p:nvSpPr>
        <p:spPr/>
        <p:txBody>
          <a:bodyPr/>
          <a:lstStyle/>
          <a:p>
            <a:r>
              <a:rPr lang="en-GB"/>
              <a:t>SATI 49 General translation exam</a:t>
            </a:r>
          </a:p>
        </p:txBody>
      </p:sp>
      <p:sp>
        <p:nvSpPr>
          <p:cNvPr id="7" name="Slide Number Placeholder 6"/>
          <p:cNvSpPr>
            <a:spLocks noGrp="1"/>
          </p:cNvSpPr>
          <p:nvPr>
            <p:ph type="sldNum" sz="quarter" idx="12"/>
          </p:nvPr>
        </p:nvSpPr>
        <p:spPr/>
        <p:txBody>
          <a:bodyPr/>
          <a:lstStyle/>
          <a:p>
            <a:fld id="{58F0AB3B-13E8-493A-B4C3-0A7A39F55D50}" type="slidenum">
              <a:rPr lang="en-GB" smtClean="0"/>
              <a:t>‹#›</a:t>
            </a:fld>
            <a:endParaRPr lang="en-GB"/>
          </a:p>
        </p:txBody>
      </p:sp>
    </p:spTree>
    <p:extLst>
      <p:ext uri="{BB962C8B-B14F-4D97-AF65-F5344CB8AC3E}">
        <p14:creationId xmlns:p14="http://schemas.microsoft.com/office/powerpoint/2010/main" val="2634150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4A5989C-CC3C-4664-8A85-50C7D12DE74B}" type="datetime1">
              <a:rPr lang="en-GB" smtClean="0"/>
              <a:t>03/02/2023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GB"/>
              <a:t>SATI 49 General translation exam</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8F0AB3B-13E8-493A-B4C3-0A7A39F55D50}" type="slidenum">
              <a:rPr lang="en-GB" smtClean="0"/>
              <a:t>‹#›</a:t>
            </a:fld>
            <a:endParaRPr lang="en-GB"/>
          </a:p>
        </p:txBody>
      </p:sp>
    </p:spTree>
    <p:extLst>
      <p:ext uri="{BB962C8B-B14F-4D97-AF65-F5344CB8AC3E}">
        <p14:creationId xmlns:p14="http://schemas.microsoft.com/office/powerpoint/2010/main" val="329282843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accreditation@translators.org.za"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7F00145-AAF8-4127-898A-9F6D3117DF8E}"/>
              </a:ext>
            </a:extLst>
          </p:cNvPr>
          <p:cNvSpPr txBox="1"/>
          <p:nvPr/>
        </p:nvSpPr>
        <p:spPr>
          <a:xfrm>
            <a:off x="853848" y="2505670"/>
            <a:ext cx="9494695" cy="1846659"/>
          </a:xfrm>
          <a:prstGeom prst="rect">
            <a:avLst/>
          </a:prstGeom>
          <a:noFill/>
        </p:spPr>
        <p:txBody>
          <a:bodyPr wrap="square" lIns="91440" tIns="45720" rIns="91440" bIns="45720" rtlCol="0" anchor="b">
            <a:spAutoFit/>
          </a:bodyPr>
          <a:lstStyle/>
          <a:p>
            <a:pPr algn="ctr"/>
            <a:r>
              <a:rPr lang="es-ES" sz="5700" b="1" spc="600" dirty="0" err="1">
                <a:solidFill>
                  <a:srgbClr val="002060"/>
                </a:solidFill>
                <a:latin typeface="Arial Nova"/>
                <a:ea typeface="+mn-lt"/>
                <a:cs typeface="+mn-lt"/>
              </a:rPr>
              <a:t>Accreditation</a:t>
            </a:r>
            <a:r>
              <a:rPr lang="es-ES" sz="5700" b="1" spc="600" dirty="0">
                <a:solidFill>
                  <a:srgbClr val="002060"/>
                </a:solidFill>
                <a:latin typeface="Arial Nova"/>
                <a:ea typeface="+mn-lt"/>
                <a:cs typeface="+mn-lt"/>
              </a:rPr>
              <a:t> in </a:t>
            </a:r>
            <a:r>
              <a:rPr lang="es-ES" sz="5700" b="1" spc="600" dirty="0" err="1">
                <a:solidFill>
                  <a:srgbClr val="002060"/>
                </a:solidFill>
                <a:latin typeface="Arial Nova"/>
                <a:ea typeface="+mn-lt"/>
                <a:cs typeface="+mn-lt"/>
              </a:rPr>
              <a:t>Sworn</a:t>
            </a:r>
            <a:r>
              <a:rPr lang="es-ES" sz="5700" b="1" spc="600" dirty="0">
                <a:solidFill>
                  <a:srgbClr val="002060"/>
                </a:solidFill>
                <a:latin typeface="Arial Nova"/>
                <a:ea typeface="+mn-lt"/>
                <a:cs typeface="+mn-lt"/>
              </a:rPr>
              <a:t> </a:t>
            </a:r>
            <a:r>
              <a:rPr lang="es-ES" sz="5700" b="1" spc="600" dirty="0" err="1">
                <a:solidFill>
                  <a:srgbClr val="002060"/>
                </a:solidFill>
                <a:latin typeface="Arial Nova"/>
                <a:ea typeface="+mn-lt"/>
                <a:cs typeface="+mn-lt"/>
              </a:rPr>
              <a:t>Translation</a:t>
            </a:r>
            <a:endParaRPr lang="en-US" sz="5700" b="1" spc="600" dirty="0" err="1">
              <a:solidFill>
                <a:srgbClr val="002060"/>
              </a:solidFill>
              <a:latin typeface="Arial Nova"/>
              <a:ea typeface="+mn-lt"/>
              <a:cs typeface="+mn-lt"/>
            </a:endParaRPr>
          </a:p>
        </p:txBody>
      </p:sp>
      <p:pic>
        <p:nvPicPr>
          <p:cNvPr id="3" name="Picture 6" descr="A picture containing icon&#10;&#10;Description automatically generated">
            <a:extLst>
              <a:ext uri="{FF2B5EF4-FFF2-40B4-BE49-F238E27FC236}">
                <a16:creationId xmlns:a16="http://schemas.microsoft.com/office/drawing/2014/main" id="{274AF942-0758-D6CA-2372-059100C3889D}"/>
              </a:ext>
            </a:extLst>
          </p:cNvPr>
          <p:cNvPicPr>
            <a:picLocks noChangeAspect="1"/>
          </p:cNvPicPr>
          <p:nvPr/>
        </p:nvPicPr>
        <p:blipFill>
          <a:blip r:embed="rId2"/>
          <a:stretch>
            <a:fillRect/>
          </a:stretch>
        </p:blipFill>
        <p:spPr>
          <a:xfrm>
            <a:off x="4170220" y="449241"/>
            <a:ext cx="2861952" cy="1397415"/>
          </a:xfrm>
          <a:prstGeom prst="rect">
            <a:avLst/>
          </a:prstGeom>
        </p:spPr>
      </p:pic>
    </p:spTree>
    <p:extLst>
      <p:ext uri="{BB962C8B-B14F-4D97-AF65-F5344CB8AC3E}">
        <p14:creationId xmlns:p14="http://schemas.microsoft.com/office/powerpoint/2010/main" val="3711813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F65F81-7919-4D63-B217-1480C7C8AAE6}"/>
              </a:ext>
            </a:extLst>
          </p:cNvPr>
          <p:cNvSpPr txBox="1"/>
          <p:nvPr/>
        </p:nvSpPr>
        <p:spPr>
          <a:xfrm>
            <a:off x="54231" y="206679"/>
            <a:ext cx="11113324"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Tips</a:t>
            </a:r>
            <a:endParaRPr lang="en-US" dirty="0"/>
          </a:p>
        </p:txBody>
      </p:sp>
      <p:sp>
        <p:nvSpPr>
          <p:cNvPr id="6" name="TextBox 5">
            <a:extLst>
              <a:ext uri="{FF2B5EF4-FFF2-40B4-BE49-F238E27FC236}">
                <a16:creationId xmlns:a16="http://schemas.microsoft.com/office/drawing/2014/main" id="{AB2A06FC-B776-BEEB-B232-A87FFD868278}"/>
              </a:ext>
            </a:extLst>
          </p:cNvPr>
          <p:cNvSpPr txBox="1"/>
          <p:nvPr/>
        </p:nvSpPr>
        <p:spPr>
          <a:xfrm>
            <a:off x="1060750" y="1174149"/>
            <a:ext cx="9100285" cy="4781309"/>
          </a:xfrm>
          <a:prstGeom prst="rect">
            <a:avLst/>
          </a:prstGeom>
          <a:noFill/>
        </p:spPr>
        <p:txBody>
          <a:bodyPr wrap="square">
            <a:spAutoFit/>
          </a:bodyPr>
          <a:lstStyle/>
          <a:p>
            <a:r>
              <a:rPr lang="en-US" sz="2200" dirty="0">
                <a:latin typeface="Quattrocento Sans"/>
              </a:rPr>
              <a:t>When writing your examination, we recommend to:</a:t>
            </a:r>
            <a:endParaRPr lang="en-US" sz="2200" dirty="0">
              <a:latin typeface="Quattrocento Sans" panose="020B0502050000020003" pitchFamily="34" charset="0"/>
            </a:endParaRPr>
          </a:p>
          <a:p>
            <a:endParaRPr lang="en-US" sz="2200" dirty="0">
              <a:latin typeface="Quattrocento Sans" panose="020B0502050000020003" pitchFamily="34" charset="0"/>
            </a:endParaRPr>
          </a:p>
          <a:p>
            <a:pPr marL="342900" indent="-342900">
              <a:lnSpc>
                <a:spcPct val="150000"/>
              </a:lnSpc>
              <a:buFontTx/>
              <a:buChar char="-"/>
            </a:pPr>
            <a:r>
              <a:rPr lang="en-US" sz="2200" dirty="0">
                <a:latin typeface="Quattrocento Sans"/>
              </a:rPr>
              <a:t>Read the instructions carefully</a:t>
            </a:r>
          </a:p>
          <a:p>
            <a:pPr marL="342900" indent="-342900">
              <a:lnSpc>
                <a:spcPct val="150000"/>
              </a:lnSpc>
              <a:buFontTx/>
              <a:buChar char="-"/>
            </a:pPr>
            <a:r>
              <a:rPr lang="en-US" sz="2200" dirty="0" err="1">
                <a:latin typeface="Quattrocento Sans"/>
              </a:rPr>
              <a:t>Analyse</a:t>
            </a:r>
            <a:r>
              <a:rPr lang="en-US" sz="2200" dirty="0">
                <a:latin typeface="Quattrocento Sans"/>
              </a:rPr>
              <a:t> each text for tone, register, style, emphasis, context, etc.</a:t>
            </a:r>
          </a:p>
          <a:p>
            <a:pPr marL="342900" indent="-342900">
              <a:lnSpc>
                <a:spcPct val="150000"/>
              </a:lnSpc>
              <a:buFontTx/>
              <a:buChar char="-"/>
            </a:pPr>
            <a:r>
              <a:rPr lang="en-US" sz="2200" dirty="0">
                <a:latin typeface="Quattrocento Sans"/>
              </a:rPr>
              <a:t>Plan time carefully</a:t>
            </a:r>
          </a:p>
          <a:p>
            <a:pPr marL="342900" indent="-342900">
              <a:lnSpc>
                <a:spcPct val="150000"/>
              </a:lnSpc>
              <a:buFontTx/>
              <a:buChar char="-"/>
            </a:pPr>
            <a:r>
              <a:rPr lang="en-US" sz="2200" dirty="0">
                <a:latin typeface="Quattrocento Sans" panose="020B0502050000020003" pitchFamily="34" charset="0"/>
              </a:rPr>
              <a:t>Adhere as closely as possible to the format of the original document</a:t>
            </a:r>
            <a:endParaRPr lang="en-US" sz="2200" dirty="0">
              <a:latin typeface="Quattrocento Sans"/>
            </a:endParaRPr>
          </a:p>
          <a:p>
            <a:pPr marL="342900" indent="-342900">
              <a:lnSpc>
                <a:spcPct val="150000"/>
              </a:lnSpc>
              <a:buFontTx/>
              <a:buChar char="-"/>
            </a:pPr>
            <a:r>
              <a:rPr lang="en-US" sz="2200" dirty="0">
                <a:latin typeface="Quattrocento Sans"/>
              </a:rPr>
              <a:t>Use</a:t>
            </a:r>
            <a:r>
              <a:rPr lang="en-US" sz="2200" dirty="0">
                <a:latin typeface="Quattrocento Sans"/>
                <a:ea typeface="+mn-lt"/>
                <a:cs typeface="+mn-lt"/>
              </a:rPr>
              <a:t> double spacing and font size 12 in Calibri or Times New Roman</a:t>
            </a:r>
          </a:p>
          <a:p>
            <a:pPr marL="342900" indent="-342900">
              <a:lnSpc>
                <a:spcPct val="150000"/>
              </a:lnSpc>
              <a:buChar char="-"/>
            </a:pPr>
            <a:r>
              <a:rPr lang="en-US" sz="2200" dirty="0">
                <a:latin typeface="Quattrocento Sans"/>
                <a:ea typeface="+mn-lt"/>
                <a:cs typeface="+mn-lt"/>
              </a:rPr>
              <a:t>Use a spellchecker and proofread carefully for typos, extra spacing and other odd formatting</a:t>
            </a:r>
            <a:endParaRPr lang="en-US" sz="2200" dirty="0">
              <a:latin typeface="Trebuchet MS"/>
              <a:ea typeface="+mn-lt"/>
              <a:cs typeface="+mn-lt"/>
            </a:endParaRPr>
          </a:p>
          <a:p>
            <a:pPr marL="342900" indent="-342900">
              <a:lnSpc>
                <a:spcPct val="150000"/>
              </a:lnSpc>
              <a:buFontTx/>
              <a:buChar char="-"/>
            </a:pPr>
            <a:r>
              <a:rPr lang="en-US" sz="2200" dirty="0">
                <a:latin typeface="Quattrocento Sans"/>
                <a:ea typeface="+mn-lt"/>
                <a:cs typeface="+mn-lt"/>
              </a:rPr>
              <a:t>If translating into English, always use English (UK)</a:t>
            </a:r>
            <a:endParaRPr lang="en-US" sz="2200" dirty="0">
              <a:latin typeface="Trebuchet MS" panose="020B0603020202020204"/>
              <a:ea typeface="+mn-lt"/>
              <a:cs typeface="+mn-lt"/>
            </a:endParaRPr>
          </a:p>
        </p:txBody>
      </p:sp>
      <p:sp>
        <p:nvSpPr>
          <p:cNvPr id="3" name="Footer Placeholder 4">
            <a:extLst>
              <a:ext uri="{FF2B5EF4-FFF2-40B4-BE49-F238E27FC236}">
                <a16:creationId xmlns:a16="http://schemas.microsoft.com/office/drawing/2014/main" id="{B95BAFA1-A5F3-9A74-6D06-7029BFF5DCDE}"/>
              </a:ext>
            </a:extLst>
          </p:cNvPr>
          <p:cNvSpPr>
            <a:spLocks noGrp="1"/>
          </p:cNvSpPr>
          <p:nvPr>
            <p:ph type="ftr" sz="quarter" idx="11"/>
          </p:nvPr>
        </p:nvSpPr>
        <p:spPr>
          <a:xfrm>
            <a:off x="677334" y="6041362"/>
            <a:ext cx="6297612" cy="365125"/>
          </a:xfrm>
        </p:spPr>
        <p:txBody>
          <a:bodyPr/>
          <a:lstStyle/>
          <a:p>
            <a:r>
              <a:rPr lang="en-GB" dirty="0"/>
              <a:t>51 SWORN TRANSLATION Presentation</a:t>
            </a:r>
          </a:p>
        </p:txBody>
      </p:sp>
    </p:spTree>
    <p:extLst>
      <p:ext uri="{BB962C8B-B14F-4D97-AF65-F5344CB8AC3E}">
        <p14:creationId xmlns:p14="http://schemas.microsoft.com/office/powerpoint/2010/main" val="3675999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B2A06FC-B776-BEEB-B232-A87FFD868278}"/>
              </a:ext>
            </a:extLst>
          </p:cNvPr>
          <p:cNvSpPr txBox="1"/>
          <p:nvPr/>
        </p:nvSpPr>
        <p:spPr>
          <a:xfrm>
            <a:off x="1116734" y="586320"/>
            <a:ext cx="9100285" cy="4832092"/>
          </a:xfrm>
          <a:prstGeom prst="rect">
            <a:avLst/>
          </a:prstGeom>
          <a:noFill/>
        </p:spPr>
        <p:txBody>
          <a:bodyPr wrap="square">
            <a:spAutoFit/>
          </a:bodyPr>
          <a:lstStyle/>
          <a:p>
            <a:pPr marL="342000" indent="-342000"/>
            <a:r>
              <a:rPr lang="en-GB" sz="2200" dirty="0">
                <a:latin typeface="Quattrocento Sans" panose="020B0502050000020003" pitchFamily="34" charset="0"/>
              </a:rPr>
              <a:t>In particular, make sure to check the following:</a:t>
            </a:r>
          </a:p>
          <a:p>
            <a:pPr marL="342000" indent="-342000"/>
            <a:endParaRPr lang="en-GB" sz="2200" dirty="0">
              <a:latin typeface="Quattrocento Sans" panose="020B0502050000020003" pitchFamily="34" charset="0"/>
            </a:endParaRPr>
          </a:p>
          <a:p>
            <a:pPr marL="342000" indent="-342000">
              <a:buFont typeface="Courier New" panose="02070309020205020404" pitchFamily="49" charset="0"/>
              <a:buChar char="-"/>
            </a:pPr>
            <a:r>
              <a:rPr lang="en-GB" sz="2200" dirty="0">
                <a:latin typeface="Quattrocento Sans" panose="020B0502050000020003" pitchFamily="34" charset="0"/>
              </a:rPr>
              <a:t>Proper names are spelled correctly</a:t>
            </a:r>
          </a:p>
          <a:p>
            <a:pPr marL="342000" indent="-342000">
              <a:buFont typeface="Courier New" panose="02070309020205020404" pitchFamily="49" charset="0"/>
              <a:buChar char="-"/>
            </a:pPr>
            <a:endParaRPr lang="en-GB" sz="2200" dirty="0">
              <a:latin typeface="Quattrocento Sans" panose="020B0502050000020003" pitchFamily="34" charset="0"/>
            </a:endParaRPr>
          </a:p>
          <a:p>
            <a:pPr marL="342000" indent="-342000">
              <a:buFont typeface="Courier New" panose="02070309020205020404" pitchFamily="49" charset="0"/>
              <a:buChar char="-"/>
            </a:pPr>
            <a:r>
              <a:rPr lang="en-GB" sz="2200" dirty="0">
                <a:latin typeface="Quattrocento Sans" panose="020B0502050000020003" pitchFamily="34" charset="0"/>
              </a:rPr>
              <a:t>Numbers are typed correctly</a:t>
            </a:r>
          </a:p>
          <a:p>
            <a:pPr marL="342000" indent="-342000">
              <a:buFont typeface="Courier New" panose="02070309020205020404" pitchFamily="49" charset="0"/>
              <a:buChar char="-"/>
            </a:pPr>
            <a:endParaRPr lang="en-GB" sz="2200" dirty="0">
              <a:latin typeface="Quattrocento Sans" panose="020B0502050000020003" pitchFamily="34" charset="0"/>
            </a:endParaRPr>
          </a:p>
          <a:p>
            <a:pPr marL="342000" indent="-342000">
              <a:buFont typeface="Courier New" panose="02070309020205020404" pitchFamily="49" charset="0"/>
              <a:buChar char="-"/>
            </a:pPr>
            <a:r>
              <a:rPr lang="en-GB" sz="2200" dirty="0">
                <a:latin typeface="Quattrocento Sans" panose="020B0502050000020003" pitchFamily="34" charset="0"/>
              </a:rPr>
              <a:t>No words on the page have been missed, including words that appear in the margins</a:t>
            </a:r>
          </a:p>
          <a:p>
            <a:endParaRPr lang="en-GB" sz="2200" dirty="0">
              <a:latin typeface="Quattrocento Sans" panose="020B0502050000020003" pitchFamily="34" charset="0"/>
            </a:endParaRPr>
          </a:p>
          <a:p>
            <a:pPr marL="342000" indent="-342000">
              <a:buFont typeface="Courier New" panose="02070309020205020404" pitchFamily="49" charset="0"/>
              <a:buChar char="-"/>
            </a:pPr>
            <a:r>
              <a:rPr lang="en-GB" sz="2200" dirty="0">
                <a:latin typeface="Quattrocento Sans" panose="020B0502050000020003" pitchFamily="34" charset="0"/>
              </a:rPr>
              <a:t>All stamps, signatures, logos, drawings, etc. have been annotated</a:t>
            </a:r>
          </a:p>
          <a:p>
            <a:pPr marL="342000" indent="-342000">
              <a:buFont typeface="Courier New" panose="02070309020205020404" pitchFamily="49" charset="0"/>
              <a:buChar char="-"/>
            </a:pPr>
            <a:endParaRPr lang="en-GB" sz="2200" dirty="0">
              <a:latin typeface="Quattrocento Sans" panose="020B0502050000020003" pitchFamily="34" charset="0"/>
            </a:endParaRPr>
          </a:p>
          <a:p>
            <a:pPr marL="342000" indent="-342000">
              <a:buFont typeface="Courier New" panose="02070309020205020404" pitchFamily="49" charset="0"/>
              <a:buChar char="-"/>
            </a:pPr>
            <a:r>
              <a:rPr lang="en-GB" sz="2200" dirty="0">
                <a:latin typeface="Quattrocento Sans" panose="020B0502050000020003" pitchFamily="34" charset="0"/>
              </a:rPr>
              <a:t>Each page has been correctly certified</a:t>
            </a:r>
          </a:p>
          <a:p>
            <a:pPr marL="342000" indent="-342000">
              <a:buFont typeface="Courier New" panose="02070309020205020404" pitchFamily="49" charset="0"/>
              <a:buChar char="-"/>
            </a:pPr>
            <a:endParaRPr lang="en-GB" sz="2200" dirty="0">
              <a:latin typeface="Quattrocento Sans" panose="020B0502050000020003" pitchFamily="34" charset="0"/>
            </a:endParaRPr>
          </a:p>
          <a:p>
            <a:pPr marL="342000" indent="-342000">
              <a:buFont typeface="Courier New" panose="02070309020205020404" pitchFamily="49" charset="0"/>
              <a:buChar char="-"/>
            </a:pPr>
            <a:r>
              <a:rPr lang="en-GB" sz="2200" dirty="0">
                <a:latin typeface="Quattrocento Sans" panose="020B0502050000020003" pitchFamily="34" charset="0"/>
              </a:rPr>
              <a:t>All pages have been numbered</a:t>
            </a:r>
          </a:p>
        </p:txBody>
      </p:sp>
      <p:sp>
        <p:nvSpPr>
          <p:cNvPr id="2" name="Footer Placeholder 4">
            <a:extLst>
              <a:ext uri="{FF2B5EF4-FFF2-40B4-BE49-F238E27FC236}">
                <a16:creationId xmlns:a16="http://schemas.microsoft.com/office/drawing/2014/main" id="{EBC50502-1B49-2C97-D303-6456AD57B8EA}"/>
              </a:ext>
            </a:extLst>
          </p:cNvPr>
          <p:cNvSpPr>
            <a:spLocks noGrp="1"/>
          </p:cNvSpPr>
          <p:nvPr>
            <p:ph type="ftr" sz="quarter" idx="11"/>
          </p:nvPr>
        </p:nvSpPr>
        <p:spPr>
          <a:xfrm>
            <a:off x="677334" y="6041362"/>
            <a:ext cx="6297612" cy="365125"/>
          </a:xfrm>
        </p:spPr>
        <p:txBody>
          <a:bodyPr/>
          <a:lstStyle/>
          <a:p>
            <a:r>
              <a:rPr lang="en-GB" dirty="0"/>
              <a:t>51 SWORN TRANSLATION Presentation</a:t>
            </a:r>
          </a:p>
        </p:txBody>
      </p:sp>
    </p:spTree>
    <p:extLst>
      <p:ext uri="{BB962C8B-B14F-4D97-AF65-F5344CB8AC3E}">
        <p14:creationId xmlns:p14="http://schemas.microsoft.com/office/powerpoint/2010/main" val="3930488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04B1FF5-6637-448D-96B9-E5B919233D25}"/>
              </a:ext>
            </a:extLst>
          </p:cNvPr>
          <p:cNvSpPr txBox="1"/>
          <p:nvPr/>
        </p:nvSpPr>
        <p:spPr>
          <a:xfrm>
            <a:off x="1744" y="480108"/>
            <a:ext cx="11063844"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Resources</a:t>
            </a:r>
            <a:endParaRPr lang="en-US" sz="5000" dirty="0">
              <a:solidFill>
                <a:schemeClr val="tx2"/>
              </a:solidFill>
            </a:endParaRPr>
          </a:p>
        </p:txBody>
      </p:sp>
      <p:sp>
        <p:nvSpPr>
          <p:cNvPr id="3" name="TextBox 2">
            <a:extLst>
              <a:ext uri="{FF2B5EF4-FFF2-40B4-BE49-F238E27FC236}">
                <a16:creationId xmlns:a16="http://schemas.microsoft.com/office/drawing/2014/main" id="{96039952-20F4-4D89-B5C3-E866F08696E8}"/>
              </a:ext>
            </a:extLst>
          </p:cNvPr>
          <p:cNvSpPr txBox="1"/>
          <p:nvPr/>
        </p:nvSpPr>
        <p:spPr>
          <a:xfrm>
            <a:off x="682655" y="1813945"/>
            <a:ext cx="9544213" cy="3477875"/>
          </a:xfrm>
          <a:prstGeom prst="rect">
            <a:avLst/>
          </a:prstGeom>
          <a:noFill/>
        </p:spPr>
        <p:txBody>
          <a:bodyPr wrap="square" lIns="91440" tIns="45720" rIns="91440" bIns="45720" rtlCol="0" anchor="t">
            <a:spAutoFit/>
          </a:bodyPr>
          <a:lstStyle/>
          <a:p>
            <a:r>
              <a:rPr lang="en-US" sz="2200" dirty="0">
                <a:latin typeface="Quattrocento Sans"/>
              </a:rPr>
              <a:t>The following resources are allowed and  recommended when writing the examination:</a:t>
            </a:r>
          </a:p>
          <a:p>
            <a:endParaRPr lang="en-US" sz="2200" dirty="0">
              <a:latin typeface="Quattrocento Sans" panose="020B0502050000020003" pitchFamily="34" charset="0"/>
            </a:endParaRPr>
          </a:p>
          <a:p>
            <a:pPr marL="342900" indent="-342900">
              <a:buFont typeface="Courier New" panose="02070309020205020404" pitchFamily="49" charset="0"/>
              <a:buChar char="-"/>
            </a:pPr>
            <a:r>
              <a:rPr lang="en-US" sz="2200" dirty="0">
                <a:latin typeface="Quattrocento Sans" panose="020B0502050000020003" pitchFamily="34" charset="0"/>
              </a:rPr>
              <a:t>Any  dictionaries, glossaries, wordlists, reports, grammar guides and books on language</a:t>
            </a:r>
          </a:p>
          <a:p>
            <a:endParaRPr lang="en-US" sz="2200" dirty="0">
              <a:latin typeface="Quattrocento Sans" panose="020B0502050000020003" pitchFamily="34" charset="0"/>
            </a:endParaRPr>
          </a:p>
          <a:p>
            <a:pPr marL="342900" indent="-342900">
              <a:buFont typeface="Courier New" panose="02070309020205020404" pitchFamily="49" charset="0"/>
              <a:buChar char="-"/>
            </a:pPr>
            <a:r>
              <a:rPr lang="en-US" sz="2200" dirty="0">
                <a:latin typeface="Quattrocento Sans" panose="020B0502050000020003" pitchFamily="34" charset="0"/>
              </a:rPr>
              <a:t>For sworn translation, specialist legal dictionaries (monolingual and bilingual) are essential </a:t>
            </a:r>
          </a:p>
          <a:p>
            <a:pPr marL="342900" indent="-342900">
              <a:buFont typeface="Courier New" panose="02070309020205020404" pitchFamily="49" charset="0"/>
              <a:buChar char="-"/>
            </a:pPr>
            <a:endParaRPr lang="en-US" sz="2200" dirty="0">
              <a:latin typeface="Quattrocento Sans" panose="020B0502050000020003" pitchFamily="34" charset="0"/>
            </a:endParaRPr>
          </a:p>
          <a:p>
            <a:pPr marL="342900" indent="-342900">
              <a:buFont typeface="Courier New" panose="02070309020205020404" pitchFamily="49" charset="0"/>
              <a:buChar char="-"/>
            </a:pPr>
            <a:r>
              <a:rPr lang="en-US" sz="2200" dirty="0">
                <a:latin typeface="Quattrocento Sans" panose="020B0502050000020003" pitchFamily="34" charset="0"/>
              </a:rPr>
              <a:t>Internet resources</a:t>
            </a:r>
          </a:p>
        </p:txBody>
      </p:sp>
      <p:sp>
        <p:nvSpPr>
          <p:cNvPr id="5" name="Footer Placeholder 4">
            <a:extLst>
              <a:ext uri="{FF2B5EF4-FFF2-40B4-BE49-F238E27FC236}">
                <a16:creationId xmlns:a16="http://schemas.microsoft.com/office/drawing/2014/main" id="{92DEFBF1-D1A7-4DDD-B29F-3DB17D03A0BA}"/>
              </a:ext>
            </a:extLst>
          </p:cNvPr>
          <p:cNvSpPr>
            <a:spLocks noGrp="1"/>
          </p:cNvSpPr>
          <p:nvPr>
            <p:ph type="ftr" sz="quarter" idx="11"/>
          </p:nvPr>
        </p:nvSpPr>
        <p:spPr/>
        <p:txBody>
          <a:bodyPr/>
          <a:lstStyle/>
          <a:p>
            <a:r>
              <a:rPr lang="en-GB" dirty="0"/>
              <a:t>51 SWORN TRANSLATION Presentation</a:t>
            </a:r>
          </a:p>
        </p:txBody>
      </p:sp>
    </p:spTree>
    <p:extLst>
      <p:ext uri="{BB962C8B-B14F-4D97-AF65-F5344CB8AC3E}">
        <p14:creationId xmlns:p14="http://schemas.microsoft.com/office/powerpoint/2010/main" val="153344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A23E01-8FB1-44E0-80FE-E3644AD4AF56}"/>
              </a:ext>
            </a:extLst>
          </p:cNvPr>
          <p:cNvSpPr txBox="1"/>
          <p:nvPr/>
        </p:nvSpPr>
        <p:spPr>
          <a:xfrm>
            <a:off x="-104275" y="502230"/>
            <a:ext cx="11172701"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Assessment procedure</a:t>
            </a:r>
            <a:endParaRPr lang="en-US" sz="5000" b="1" spc="300" dirty="0">
              <a:solidFill>
                <a:schemeClr val="tx2"/>
              </a:solidFill>
              <a:latin typeface="Quattrocento Sans" panose="020B0502050000020003" pitchFamily="34" charset="0"/>
              <a:ea typeface="Nunito Bold" charset="0"/>
              <a:cs typeface="Arima Madurai Semi" pitchFamily="2" charset="77"/>
            </a:endParaRPr>
          </a:p>
        </p:txBody>
      </p:sp>
      <p:sp>
        <p:nvSpPr>
          <p:cNvPr id="3" name="TextBox 2">
            <a:extLst>
              <a:ext uri="{FF2B5EF4-FFF2-40B4-BE49-F238E27FC236}">
                <a16:creationId xmlns:a16="http://schemas.microsoft.com/office/drawing/2014/main" id="{DCF1EFB0-B71E-4A2B-BD0D-599B974A2F6C}"/>
              </a:ext>
            </a:extLst>
          </p:cNvPr>
          <p:cNvSpPr txBox="1"/>
          <p:nvPr/>
        </p:nvSpPr>
        <p:spPr>
          <a:xfrm>
            <a:off x="1169891" y="2197893"/>
            <a:ext cx="8624367" cy="2462213"/>
          </a:xfrm>
          <a:prstGeom prst="rect">
            <a:avLst/>
          </a:prstGeom>
          <a:noFill/>
        </p:spPr>
        <p:txBody>
          <a:bodyPr wrap="square" lIns="91440" tIns="45720" rIns="91440" bIns="45720" rtlCol="0" anchor="t">
            <a:spAutoFit/>
          </a:bodyPr>
          <a:lstStyle/>
          <a:p>
            <a:pPr algn="just"/>
            <a:r>
              <a:rPr lang="en-US" sz="2200" dirty="0">
                <a:latin typeface="Quattrocento Sans"/>
              </a:rPr>
              <a:t>The examination in editing is marked by two examiners. They do not have contact with each other, and the candidate remains anonymous.</a:t>
            </a:r>
            <a:endParaRPr lang="en-US" dirty="0">
              <a:latin typeface="Quattrocento Sans"/>
            </a:endParaRPr>
          </a:p>
          <a:p>
            <a:pPr algn="just"/>
            <a:endParaRPr lang="en-US" sz="2200" dirty="0">
              <a:latin typeface="Quattrocento Sans" panose="020B0502050000020003" pitchFamily="34" charset="0"/>
            </a:endParaRPr>
          </a:p>
          <a:p>
            <a:pPr algn="just"/>
            <a:r>
              <a:rPr lang="en-US" sz="2200" dirty="0">
                <a:latin typeface="Quattrocento Sans" panose="020B0502050000020003" pitchFamily="34" charset="0"/>
              </a:rPr>
              <a:t>These examiners are professional and experienced accredited sworn translators.</a:t>
            </a:r>
          </a:p>
          <a:p>
            <a:pPr algn="just"/>
            <a:endParaRPr lang="en-US" sz="2200" dirty="0">
              <a:latin typeface="Quattrocento Sans" panose="020B0502050000020003" pitchFamily="34" charset="0"/>
            </a:endParaRPr>
          </a:p>
          <a:p>
            <a:pPr algn="just"/>
            <a:r>
              <a:rPr lang="en-US" sz="2200" dirty="0">
                <a:latin typeface="Quattrocento Sans" panose="020B0502050000020003" pitchFamily="34" charset="0"/>
              </a:rPr>
              <a:t>The final result is approved by the SATI Council.</a:t>
            </a:r>
          </a:p>
        </p:txBody>
      </p:sp>
      <p:sp>
        <p:nvSpPr>
          <p:cNvPr id="5" name="Footer Placeholder 4">
            <a:extLst>
              <a:ext uri="{FF2B5EF4-FFF2-40B4-BE49-F238E27FC236}">
                <a16:creationId xmlns:a16="http://schemas.microsoft.com/office/drawing/2014/main" id="{85DBFE83-F6CF-4C21-B9F8-5265865A2F96}"/>
              </a:ext>
            </a:extLst>
          </p:cNvPr>
          <p:cNvSpPr>
            <a:spLocks noGrp="1"/>
          </p:cNvSpPr>
          <p:nvPr>
            <p:ph type="ftr" sz="quarter" idx="11"/>
          </p:nvPr>
        </p:nvSpPr>
        <p:spPr/>
        <p:txBody>
          <a:bodyPr/>
          <a:lstStyle/>
          <a:p>
            <a:r>
              <a:rPr lang="en-GB" dirty="0"/>
              <a:t>51 SWORN TRANSLATION Presentation</a:t>
            </a:r>
          </a:p>
        </p:txBody>
      </p:sp>
    </p:spTree>
    <p:extLst>
      <p:ext uri="{BB962C8B-B14F-4D97-AF65-F5344CB8AC3E}">
        <p14:creationId xmlns:p14="http://schemas.microsoft.com/office/powerpoint/2010/main" val="772313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B7AD24-89BD-4873-8C52-A286FA8ECEDE}"/>
              </a:ext>
            </a:extLst>
          </p:cNvPr>
          <p:cNvSpPr txBox="1"/>
          <p:nvPr/>
        </p:nvSpPr>
        <p:spPr>
          <a:xfrm>
            <a:off x="0" y="97570"/>
            <a:ext cx="11063845"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Error types</a:t>
            </a:r>
            <a:endParaRPr lang="en-US" sz="4000" dirty="0">
              <a:solidFill>
                <a:schemeClr val="tx2"/>
              </a:solidFill>
            </a:endParaRPr>
          </a:p>
        </p:txBody>
      </p:sp>
      <p:sp>
        <p:nvSpPr>
          <p:cNvPr id="3" name="TextBox 2">
            <a:extLst>
              <a:ext uri="{FF2B5EF4-FFF2-40B4-BE49-F238E27FC236}">
                <a16:creationId xmlns:a16="http://schemas.microsoft.com/office/drawing/2014/main" id="{D976D86F-A64A-4BB0-A219-99185D3A854D}"/>
              </a:ext>
            </a:extLst>
          </p:cNvPr>
          <p:cNvSpPr txBox="1"/>
          <p:nvPr/>
        </p:nvSpPr>
        <p:spPr>
          <a:xfrm>
            <a:off x="867190" y="805456"/>
            <a:ext cx="10292222" cy="5292411"/>
          </a:xfrm>
          <a:prstGeom prst="rect">
            <a:avLst/>
          </a:prstGeom>
          <a:noFill/>
        </p:spPr>
        <p:txBody>
          <a:bodyPr wrap="square" lIns="91440" tIns="45720" rIns="91440" bIns="45720" rtlCol="0" anchor="t">
            <a:spAutoFit/>
          </a:bodyPr>
          <a:lstStyle/>
          <a:p>
            <a:r>
              <a:rPr lang="en-US" sz="2200" dirty="0">
                <a:latin typeface="Quattrocento Sans"/>
              </a:rPr>
              <a:t>The following are considered MAJOR ERRORS:</a:t>
            </a:r>
          </a:p>
          <a:p>
            <a:endParaRPr lang="en-US" sz="2200" dirty="0">
              <a:latin typeface="Quattrocento Sans" panose="020B0502050000020003" pitchFamily="34" charset="0"/>
            </a:endParaRP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Gross mistranslation</a:t>
            </a:r>
            <a:r>
              <a:rPr lang="en-US" sz="2200" i="1" dirty="0">
                <a:latin typeface="Quattrocento Sans" panose="020B0502050000020003" pitchFamily="34" charset="0"/>
              </a:rPr>
              <a:t> </a:t>
            </a:r>
            <a:r>
              <a:rPr lang="en-US" sz="2200" dirty="0">
                <a:latin typeface="Quattrocento Sans" panose="020B0502050000020003" pitchFamily="34" charset="0"/>
              </a:rPr>
              <a:t>– where the meaning is lost completely</a:t>
            </a: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Omission</a:t>
            </a:r>
            <a:r>
              <a:rPr lang="en-US" sz="2200" dirty="0">
                <a:latin typeface="Quattrocento Sans" panose="020B0502050000020003" pitchFamily="34" charset="0"/>
              </a:rPr>
              <a:t> of vital information</a:t>
            </a: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Insertion</a:t>
            </a:r>
            <a:r>
              <a:rPr lang="en-US" sz="2200" dirty="0">
                <a:latin typeface="Quattrocento Sans" panose="020B0502050000020003" pitchFamily="34" charset="0"/>
              </a:rPr>
              <a:t> of information </a:t>
            </a:r>
          </a:p>
          <a:p>
            <a:pPr marL="342900" indent="-342900">
              <a:lnSpc>
                <a:spcPct val="150000"/>
              </a:lnSpc>
              <a:buFont typeface="Courier New" panose="02070309020205020404" pitchFamily="49" charset="0"/>
              <a:buChar char="-"/>
            </a:pPr>
            <a:r>
              <a:rPr lang="en-US" sz="2200" dirty="0">
                <a:latin typeface="Quattrocento Sans" panose="020B0502050000020003" pitchFamily="34" charset="0"/>
              </a:rPr>
              <a:t>Including </a:t>
            </a:r>
            <a:r>
              <a:rPr lang="en-US" sz="2200" b="1" i="1" dirty="0">
                <a:latin typeface="Quattrocento Sans" panose="020B0502050000020003" pitchFamily="34" charset="0"/>
              </a:rPr>
              <a:t>alternate translations </a:t>
            </a:r>
            <a:r>
              <a:rPr lang="en-US" sz="2200" dirty="0">
                <a:latin typeface="Quattrocento Sans" panose="020B0502050000020003" pitchFamily="34" charset="0"/>
              </a:rPr>
              <a:t>(instead of making a choice)</a:t>
            </a: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Failure in target language grammar </a:t>
            </a:r>
            <a:r>
              <a:rPr lang="en-US" sz="2200" dirty="0">
                <a:latin typeface="Quattrocento Sans" panose="020B0502050000020003" pitchFamily="34" charset="0"/>
              </a:rPr>
              <a:t>(e.g. concord, tense, conjugation, prepositions, idiom) </a:t>
            </a: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Misspelling names of persons or places or reference numbers</a:t>
            </a: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Miscopying</a:t>
            </a:r>
            <a:r>
              <a:rPr lang="en-US" sz="2200" dirty="0">
                <a:latin typeface="Quattrocento Sans" panose="020B0502050000020003" pitchFamily="34" charset="0"/>
              </a:rPr>
              <a:t> dates or numbers</a:t>
            </a: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Failure to certify at all</a:t>
            </a:r>
          </a:p>
        </p:txBody>
      </p:sp>
      <p:sp>
        <p:nvSpPr>
          <p:cNvPr id="5" name="Footer Placeholder 4">
            <a:extLst>
              <a:ext uri="{FF2B5EF4-FFF2-40B4-BE49-F238E27FC236}">
                <a16:creationId xmlns:a16="http://schemas.microsoft.com/office/drawing/2014/main" id="{155560BA-EF48-4991-B099-251B5CEF669F}"/>
              </a:ext>
            </a:extLst>
          </p:cNvPr>
          <p:cNvSpPr>
            <a:spLocks noGrp="1"/>
          </p:cNvSpPr>
          <p:nvPr>
            <p:ph type="ftr" sz="quarter" idx="11"/>
          </p:nvPr>
        </p:nvSpPr>
        <p:spPr/>
        <p:txBody>
          <a:bodyPr/>
          <a:lstStyle/>
          <a:p>
            <a:r>
              <a:rPr lang="en-GB" dirty="0"/>
              <a:t>51 SWORN TRANSLATION Presentation</a:t>
            </a:r>
          </a:p>
        </p:txBody>
      </p:sp>
    </p:spTree>
    <p:extLst>
      <p:ext uri="{BB962C8B-B14F-4D97-AF65-F5344CB8AC3E}">
        <p14:creationId xmlns:p14="http://schemas.microsoft.com/office/powerpoint/2010/main" val="915707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20B126-8FAD-4C39-91B6-32E6FF3FF73C}"/>
              </a:ext>
            </a:extLst>
          </p:cNvPr>
          <p:cNvSpPr txBox="1"/>
          <p:nvPr/>
        </p:nvSpPr>
        <p:spPr>
          <a:xfrm>
            <a:off x="795005" y="1544541"/>
            <a:ext cx="9465536" cy="3768917"/>
          </a:xfrm>
          <a:prstGeom prst="rect">
            <a:avLst/>
          </a:prstGeom>
          <a:noFill/>
        </p:spPr>
        <p:txBody>
          <a:bodyPr wrap="square" lIns="91440" tIns="45720" rIns="91440" bIns="45720" rtlCol="0" anchor="t">
            <a:spAutoFit/>
          </a:bodyPr>
          <a:lstStyle/>
          <a:p>
            <a:r>
              <a:rPr lang="en-US" sz="2200" dirty="0">
                <a:latin typeface="Quattrocento Sans"/>
              </a:rPr>
              <a:t>The following are considered MINOR ERRORS:</a:t>
            </a:r>
          </a:p>
          <a:p>
            <a:endParaRPr lang="en-US" sz="2200" dirty="0">
              <a:latin typeface="Quattrocento Sans" panose="020B0502050000020003" pitchFamily="34" charset="0"/>
            </a:endParaRP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Mistranslation </a:t>
            </a:r>
            <a:r>
              <a:rPr lang="en-US" sz="2200" dirty="0">
                <a:latin typeface="Quattrocento Sans" panose="020B0502050000020003" pitchFamily="34" charset="0"/>
              </a:rPr>
              <a:t>– where the meaning is distorted slightly / not changed</a:t>
            </a: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Omission </a:t>
            </a:r>
            <a:r>
              <a:rPr lang="en-US" sz="2200" dirty="0">
                <a:latin typeface="Quattrocento Sans" panose="020B0502050000020003" pitchFamily="34" charset="0"/>
              </a:rPr>
              <a:t>of less important information</a:t>
            </a: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Inelegant target language grammar </a:t>
            </a:r>
            <a:r>
              <a:rPr lang="en-US" sz="2200" dirty="0">
                <a:latin typeface="Quattrocento Sans" panose="020B0502050000020003" pitchFamily="34" charset="0"/>
              </a:rPr>
              <a:t>(e.g. word order, spelling, punctuation)</a:t>
            </a: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Typographical errors</a:t>
            </a:r>
          </a:p>
          <a:p>
            <a:pPr marL="342900" indent="-342900">
              <a:lnSpc>
                <a:spcPct val="150000"/>
              </a:lnSpc>
              <a:buFont typeface="Courier New" panose="02070309020205020404" pitchFamily="49" charset="0"/>
              <a:buChar char="-"/>
            </a:pPr>
            <a:r>
              <a:rPr lang="en-US" sz="2200" b="1" i="1" dirty="0">
                <a:latin typeface="Quattrocento Sans" panose="020B0502050000020003" pitchFamily="34" charset="0"/>
              </a:rPr>
              <a:t>Failure to certify every page</a:t>
            </a:r>
          </a:p>
        </p:txBody>
      </p:sp>
      <p:sp>
        <p:nvSpPr>
          <p:cNvPr id="5" name="Footer Placeholder 4">
            <a:extLst>
              <a:ext uri="{FF2B5EF4-FFF2-40B4-BE49-F238E27FC236}">
                <a16:creationId xmlns:a16="http://schemas.microsoft.com/office/drawing/2014/main" id="{EBC63767-8A42-4F27-A135-6FE0B33BC1B7}"/>
              </a:ext>
            </a:extLst>
          </p:cNvPr>
          <p:cNvSpPr>
            <a:spLocks noGrp="1"/>
          </p:cNvSpPr>
          <p:nvPr>
            <p:ph type="ftr" sz="quarter" idx="11"/>
          </p:nvPr>
        </p:nvSpPr>
        <p:spPr/>
        <p:txBody>
          <a:bodyPr/>
          <a:lstStyle/>
          <a:p>
            <a:r>
              <a:rPr lang="en-GB" dirty="0"/>
              <a:t>51 SWORN TRANSLATION Presentation</a:t>
            </a:r>
          </a:p>
        </p:txBody>
      </p:sp>
      <p:sp>
        <p:nvSpPr>
          <p:cNvPr id="7" name="TextBox 6">
            <a:extLst>
              <a:ext uri="{FF2B5EF4-FFF2-40B4-BE49-F238E27FC236}">
                <a16:creationId xmlns:a16="http://schemas.microsoft.com/office/drawing/2014/main" id="{75685594-A948-6120-9788-E3E9DDA78C7A}"/>
              </a:ext>
            </a:extLst>
          </p:cNvPr>
          <p:cNvSpPr txBox="1"/>
          <p:nvPr/>
        </p:nvSpPr>
        <p:spPr>
          <a:xfrm>
            <a:off x="-4149" y="685415"/>
            <a:ext cx="11063845"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Error types</a:t>
            </a:r>
            <a:endParaRPr lang="en-US" sz="4000" dirty="0">
              <a:solidFill>
                <a:schemeClr val="tx2"/>
              </a:solidFill>
            </a:endParaRPr>
          </a:p>
        </p:txBody>
      </p:sp>
    </p:spTree>
    <p:extLst>
      <p:ext uri="{BB962C8B-B14F-4D97-AF65-F5344CB8AC3E}">
        <p14:creationId xmlns:p14="http://schemas.microsoft.com/office/powerpoint/2010/main" val="50180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41A67E-4ACB-4D5C-B206-17C5321287D5}"/>
              </a:ext>
            </a:extLst>
          </p:cNvPr>
          <p:cNvSpPr txBox="1"/>
          <p:nvPr/>
        </p:nvSpPr>
        <p:spPr>
          <a:xfrm>
            <a:off x="7100" y="519576"/>
            <a:ext cx="11053949"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Failing</a:t>
            </a:r>
            <a:endParaRPr lang="en-US" sz="4000" dirty="0">
              <a:solidFill>
                <a:schemeClr val="tx2"/>
              </a:solidFill>
            </a:endParaRPr>
          </a:p>
        </p:txBody>
      </p:sp>
      <p:sp>
        <p:nvSpPr>
          <p:cNvPr id="3" name="TextBox 2">
            <a:extLst>
              <a:ext uri="{FF2B5EF4-FFF2-40B4-BE49-F238E27FC236}">
                <a16:creationId xmlns:a16="http://schemas.microsoft.com/office/drawing/2014/main" id="{55E462B5-FA83-4A48-914C-98E859D5BDFA}"/>
              </a:ext>
            </a:extLst>
          </p:cNvPr>
          <p:cNvSpPr txBox="1"/>
          <p:nvPr/>
        </p:nvSpPr>
        <p:spPr>
          <a:xfrm>
            <a:off x="841109" y="1493302"/>
            <a:ext cx="9732731" cy="3139321"/>
          </a:xfrm>
          <a:prstGeom prst="rect">
            <a:avLst/>
          </a:prstGeom>
          <a:noFill/>
        </p:spPr>
        <p:txBody>
          <a:bodyPr wrap="square" lIns="91440" tIns="45720" rIns="91440" bIns="45720" rtlCol="0" anchor="t">
            <a:spAutoFit/>
          </a:bodyPr>
          <a:lstStyle/>
          <a:p>
            <a:r>
              <a:rPr lang="en-US" sz="2200" dirty="0">
                <a:latin typeface="Quattrocento Sans"/>
              </a:rPr>
              <a:t>The following number of errors will result in a fail:</a:t>
            </a:r>
          </a:p>
          <a:p>
            <a:pPr marL="342900" indent="-342900">
              <a:buFontTx/>
              <a:buChar char="-"/>
            </a:pPr>
            <a:endParaRPr lang="en-US" sz="2200" dirty="0">
              <a:latin typeface="Quattrocento Sans" panose="020B0502050000020003" pitchFamily="34" charset="0"/>
            </a:endParaRPr>
          </a:p>
          <a:p>
            <a:pPr marL="342900" indent="-342900">
              <a:buFont typeface="Courier New" panose="02070309020205020404" pitchFamily="49" charset="0"/>
              <a:buChar char="-"/>
            </a:pPr>
            <a:r>
              <a:rPr lang="en-US" sz="2200" dirty="0">
                <a:latin typeface="Quattrocento Sans" panose="020B0502050000020003" pitchFamily="34" charset="0"/>
              </a:rPr>
              <a:t>Two or more major errors in one question</a:t>
            </a:r>
          </a:p>
          <a:p>
            <a:r>
              <a:rPr lang="en-US" sz="2200" i="1" dirty="0">
                <a:latin typeface="Quattrocento Sans" panose="020B0502050000020003" pitchFamily="34" charset="0"/>
              </a:rPr>
              <a:t>	or</a:t>
            </a:r>
          </a:p>
          <a:p>
            <a:pPr marL="342900" indent="-342900">
              <a:buFont typeface="Courier New" panose="02070309020205020404" pitchFamily="49" charset="0"/>
              <a:buChar char="-"/>
            </a:pPr>
            <a:r>
              <a:rPr lang="en-US" sz="2200" dirty="0">
                <a:latin typeface="Quattrocento Sans" panose="020B0502050000020003" pitchFamily="34" charset="0"/>
              </a:rPr>
              <a:t>Twenty or more minor errors overall</a:t>
            </a:r>
          </a:p>
          <a:p>
            <a:r>
              <a:rPr lang="en-US" sz="2200" i="1" dirty="0">
                <a:latin typeface="Quattrocento Sans" panose="020B0502050000020003" pitchFamily="34" charset="0"/>
              </a:rPr>
              <a:t>	or</a:t>
            </a:r>
          </a:p>
          <a:p>
            <a:pPr marL="342900" indent="-342900">
              <a:buFont typeface="Courier New" panose="02070309020205020404" pitchFamily="49" charset="0"/>
              <a:buChar char="-"/>
            </a:pPr>
            <a:r>
              <a:rPr lang="en-US" sz="2200" dirty="0">
                <a:latin typeface="Quattrocento Sans" panose="020B0502050000020003" pitchFamily="34" charset="0"/>
              </a:rPr>
              <a:t>One  major error plus seven minor errors in one question</a:t>
            </a:r>
          </a:p>
          <a:p>
            <a:r>
              <a:rPr lang="en-US" sz="2200" i="1" dirty="0">
                <a:latin typeface="Quattrocento Sans" panose="020B0502050000020003" pitchFamily="34" charset="0"/>
              </a:rPr>
              <a:t>	or</a:t>
            </a:r>
          </a:p>
          <a:p>
            <a:pPr marL="342900" indent="-342900">
              <a:buFont typeface="Courier New" panose="02070309020205020404" pitchFamily="49" charset="0"/>
              <a:buChar char="-"/>
            </a:pPr>
            <a:r>
              <a:rPr lang="en-US" sz="2200" dirty="0">
                <a:latin typeface="Quattrocento Sans" panose="020B0502050000020003" pitchFamily="34" charset="0"/>
              </a:rPr>
              <a:t>Eight or more minor errors overall</a:t>
            </a:r>
          </a:p>
        </p:txBody>
      </p:sp>
      <p:sp>
        <p:nvSpPr>
          <p:cNvPr id="5" name="Footer Placeholder 4">
            <a:extLst>
              <a:ext uri="{FF2B5EF4-FFF2-40B4-BE49-F238E27FC236}">
                <a16:creationId xmlns:a16="http://schemas.microsoft.com/office/drawing/2014/main" id="{81593073-C9E1-4495-A2AB-14FE65C47EDE}"/>
              </a:ext>
            </a:extLst>
          </p:cNvPr>
          <p:cNvSpPr>
            <a:spLocks noGrp="1"/>
          </p:cNvSpPr>
          <p:nvPr>
            <p:ph type="ftr" sz="quarter" idx="11"/>
          </p:nvPr>
        </p:nvSpPr>
        <p:spPr/>
        <p:txBody>
          <a:bodyPr/>
          <a:lstStyle/>
          <a:p>
            <a:r>
              <a:rPr lang="en-GB" dirty="0"/>
              <a:t>51 SWORN TRANSLATION Presentation</a:t>
            </a:r>
          </a:p>
        </p:txBody>
      </p:sp>
    </p:spTree>
    <p:extLst>
      <p:ext uri="{BB962C8B-B14F-4D97-AF65-F5344CB8AC3E}">
        <p14:creationId xmlns:p14="http://schemas.microsoft.com/office/powerpoint/2010/main" val="635978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B04BB7B-129D-46F9-817C-106AA21AAAC0}"/>
              </a:ext>
            </a:extLst>
          </p:cNvPr>
          <p:cNvSpPr txBox="1"/>
          <p:nvPr/>
        </p:nvSpPr>
        <p:spPr>
          <a:xfrm>
            <a:off x="-43543" y="451513"/>
            <a:ext cx="11097373" cy="707886"/>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Other</a:t>
            </a:r>
            <a:endParaRPr lang="en-US" sz="4000" dirty="0">
              <a:solidFill>
                <a:schemeClr val="tx2"/>
              </a:solidFill>
              <a:latin typeface="Quattrocento Sans"/>
            </a:endParaRPr>
          </a:p>
        </p:txBody>
      </p:sp>
      <p:sp>
        <p:nvSpPr>
          <p:cNvPr id="3" name="TextBox 2">
            <a:extLst>
              <a:ext uri="{FF2B5EF4-FFF2-40B4-BE49-F238E27FC236}">
                <a16:creationId xmlns:a16="http://schemas.microsoft.com/office/drawing/2014/main" id="{73224F80-F06E-4A28-8424-37407C5065D3}"/>
              </a:ext>
            </a:extLst>
          </p:cNvPr>
          <p:cNvSpPr txBox="1"/>
          <p:nvPr/>
        </p:nvSpPr>
        <p:spPr>
          <a:xfrm>
            <a:off x="914400" y="1643896"/>
            <a:ext cx="8929396" cy="3816429"/>
          </a:xfrm>
          <a:prstGeom prst="rect">
            <a:avLst/>
          </a:prstGeom>
          <a:noFill/>
        </p:spPr>
        <p:txBody>
          <a:bodyPr wrap="square" lIns="91440" tIns="45720" rIns="91440" bIns="45720" rtlCol="0" anchor="t">
            <a:spAutoFit/>
          </a:bodyPr>
          <a:lstStyle/>
          <a:p>
            <a:pPr marL="342000" indent="-342000"/>
            <a:r>
              <a:rPr lang="en-US" sz="2200" dirty="0">
                <a:latin typeface="Quattrocento Sans" panose="020B0502050000020003" pitchFamily="34" charset="0"/>
              </a:rPr>
              <a:t>The following aspects are also considered:</a:t>
            </a:r>
          </a:p>
          <a:p>
            <a:pPr marL="342000" indent="-342000">
              <a:buFontTx/>
              <a:buChar char="-"/>
            </a:pPr>
            <a:endParaRPr lang="en-US" sz="2200" dirty="0">
              <a:latin typeface="Quattrocento Sans" panose="020B0502050000020003" pitchFamily="34" charset="0"/>
            </a:endParaRPr>
          </a:p>
          <a:p>
            <a:pPr marL="342900" indent="-342900">
              <a:buFont typeface="Courier New" panose="02070309020205020404" pitchFamily="49" charset="0"/>
              <a:buChar char="-"/>
            </a:pPr>
            <a:r>
              <a:rPr lang="en-US" sz="2200" dirty="0">
                <a:latin typeface="Quattrocento Sans" panose="020B0502050000020003" pitchFamily="34" charset="0"/>
              </a:rPr>
              <a:t>The target text must stand as a text in its own right, it must read like an original</a:t>
            </a:r>
          </a:p>
          <a:p>
            <a:pPr marL="342900" indent="-342900">
              <a:buFont typeface="Courier New" panose="02070309020205020404" pitchFamily="49" charset="0"/>
              <a:buChar char="-"/>
            </a:pPr>
            <a:r>
              <a:rPr lang="en-US" sz="2200" dirty="0">
                <a:latin typeface="Quattrocento Sans" panose="020B0502050000020003" pitchFamily="34" charset="0"/>
              </a:rPr>
              <a:t>The equivalent pass mark (e.g., in an academic exam) would be around 90%</a:t>
            </a:r>
          </a:p>
          <a:p>
            <a:endParaRPr lang="en-US" sz="2200" dirty="0">
              <a:latin typeface="Quattrocento Sans"/>
              <a:ea typeface="+mn-lt"/>
              <a:cs typeface="+mn-lt"/>
            </a:endParaRPr>
          </a:p>
          <a:p>
            <a:r>
              <a:rPr lang="en-US" sz="2200" dirty="0">
                <a:latin typeface="Quattrocento Sans"/>
                <a:ea typeface="+mn-lt"/>
                <a:cs typeface="+mn-lt"/>
              </a:rPr>
              <a:t>Candidates are allowed to use </a:t>
            </a:r>
            <a:r>
              <a:rPr lang="en-US" sz="2200" b="1" dirty="0">
                <a:latin typeface="Quattrocento Sans"/>
                <a:ea typeface="+mn-lt"/>
                <a:cs typeface="+mn-lt"/>
              </a:rPr>
              <a:t>annotations </a:t>
            </a:r>
            <a:r>
              <a:rPr lang="en-US" sz="2200" dirty="0">
                <a:latin typeface="Quattrocento Sans"/>
                <a:ea typeface="+mn-lt"/>
                <a:cs typeface="+mn-lt"/>
              </a:rPr>
              <a:t>(footnotes) to communicate with the examiner, for instance to explain a particular decision. However, annotations should be used sparingly.</a:t>
            </a:r>
            <a:endParaRPr lang="en-US" dirty="0">
              <a:latin typeface="Quattrocento Sans"/>
            </a:endParaRPr>
          </a:p>
          <a:p>
            <a:endParaRPr lang="en-US" sz="2200" dirty="0">
              <a:latin typeface="Quattrocento Sans"/>
            </a:endParaRPr>
          </a:p>
        </p:txBody>
      </p:sp>
      <p:sp>
        <p:nvSpPr>
          <p:cNvPr id="4" name="Footer Placeholder 4">
            <a:extLst>
              <a:ext uri="{FF2B5EF4-FFF2-40B4-BE49-F238E27FC236}">
                <a16:creationId xmlns:a16="http://schemas.microsoft.com/office/drawing/2014/main" id="{8EE87133-2BFA-C4B1-C0DA-1DC25B762CDF}"/>
              </a:ext>
            </a:extLst>
          </p:cNvPr>
          <p:cNvSpPr>
            <a:spLocks noGrp="1"/>
          </p:cNvSpPr>
          <p:nvPr>
            <p:ph type="ftr" sz="quarter" idx="11"/>
          </p:nvPr>
        </p:nvSpPr>
        <p:spPr>
          <a:xfrm>
            <a:off x="677334" y="6041362"/>
            <a:ext cx="6297612" cy="365125"/>
          </a:xfrm>
        </p:spPr>
        <p:txBody>
          <a:bodyPr/>
          <a:lstStyle/>
          <a:p>
            <a:r>
              <a:rPr lang="en-GB" dirty="0"/>
              <a:t>51 SWORN TRANSLATION Presentation</a:t>
            </a:r>
          </a:p>
        </p:txBody>
      </p:sp>
    </p:spTree>
    <p:extLst>
      <p:ext uri="{BB962C8B-B14F-4D97-AF65-F5344CB8AC3E}">
        <p14:creationId xmlns:p14="http://schemas.microsoft.com/office/powerpoint/2010/main" val="343991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865EB5A-69BE-4F66-9D74-5A4383504621}"/>
              </a:ext>
            </a:extLst>
          </p:cNvPr>
          <p:cNvSpPr txBox="1"/>
          <p:nvPr/>
        </p:nvSpPr>
        <p:spPr>
          <a:xfrm>
            <a:off x="-584" y="583610"/>
            <a:ext cx="11073741"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Results</a:t>
            </a:r>
            <a:endParaRPr lang="en-US" sz="5000" dirty="0">
              <a:solidFill>
                <a:schemeClr val="tx2"/>
              </a:solidFill>
            </a:endParaRPr>
          </a:p>
        </p:txBody>
      </p:sp>
      <p:sp>
        <p:nvSpPr>
          <p:cNvPr id="3" name="TextBox 2">
            <a:extLst>
              <a:ext uri="{FF2B5EF4-FFF2-40B4-BE49-F238E27FC236}">
                <a16:creationId xmlns:a16="http://schemas.microsoft.com/office/drawing/2014/main" id="{C3FD0727-2508-4A16-B326-BC3B2E8DA17A}"/>
              </a:ext>
            </a:extLst>
          </p:cNvPr>
          <p:cNvSpPr txBox="1"/>
          <p:nvPr/>
        </p:nvSpPr>
        <p:spPr>
          <a:xfrm>
            <a:off x="761357" y="1771425"/>
            <a:ext cx="8990525" cy="3477875"/>
          </a:xfrm>
          <a:prstGeom prst="rect">
            <a:avLst/>
          </a:prstGeom>
          <a:noFill/>
        </p:spPr>
        <p:txBody>
          <a:bodyPr wrap="square" lIns="91440" tIns="45720" rIns="91440" bIns="45720" rtlCol="0" anchor="t">
            <a:spAutoFit/>
          </a:bodyPr>
          <a:lstStyle/>
          <a:p>
            <a:r>
              <a:rPr lang="en-US" sz="2200" dirty="0">
                <a:latin typeface="Quattrocento Sans"/>
              </a:rPr>
              <a:t>The examination's assessment can take up to </a:t>
            </a:r>
            <a:r>
              <a:rPr lang="en-US" sz="2200" b="1" dirty="0">
                <a:latin typeface="Quattrocento Sans"/>
              </a:rPr>
              <a:t>six weeks</a:t>
            </a:r>
            <a:r>
              <a:rPr lang="en-US" sz="2200" dirty="0">
                <a:latin typeface="Quattrocento Sans"/>
              </a:rPr>
              <a:t>. Candidates will receive a report with a selection of examiners’ comments.</a:t>
            </a:r>
            <a:endParaRPr lang="en-US" dirty="0">
              <a:latin typeface="Quattrocento Sans"/>
            </a:endParaRPr>
          </a:p>
          <a:p>
            <a:endParaRPr lang="en-US" sz="2200" dirty="0">
              <a:latin typeface="Quattrocento Sans" panose="020B0502050000020003" pitchFamily="34" charset="0"/>
            </a:endParaRPr>
          </a:p>
          <a:p>
            <a:r>
              <a:rPr lang="en-US" sz="2200" b="1" i="1" dirty="0">
                <a:latin typeface="Quattrocento Sans" panose="020B0502050000020003" pitchFamily="34" charset="0"/>
              </a:rPr>
              <a:t>Note: </a:t>
            </a:r>
          </a:p>
          <a:p>
            <a:endParaRPr lang="en-US" sz="2200" dirty="0">
              <a:latin typeface="Quattrocento Sans" panose="020B0502050000020003" pitchFamily="34" charset="0"/>
            </a:endParaRPr>
          </a:p>
          <a:p>
            <a:pPr marL="342900" indent="-342900">
              <a:buFontTx/>
              <a:buChar char="-"/>
            </a:pPr>
            <a:r>
              <a:rPr lang="en-US" sz="2200" dirty="0">
                <a:latin typeface="Quattrocento Sans"/>
              </a:rPr>
              <a:t>Not all errors will be listed in the report</a:t>
            </a:r>
          </a:p>
          <a:p>
            <a:endParaRPr lang="en-US" sz="2200" dirty="0">
              <a:latin typeface="Quattrocento Sans" panose="020B0502050000020003" pitchFamily="34" charset="0"/>
            </a:endParaRPr>
          </a:p>
          <a:p>
            <a:pPr marL="342900" indent="-342900">
              <a:buFontTx/>
              <a:buChar char="-"/>
            </a:pPr>
            <a:r>
              <a:rPr lang="en-US" sz="2200" dirty="0">
                <a:latin typeface="Quattrocento Sans"/>
              </a:rPr>
              <a:t>Candidates will not see their marked scripts</a:t>
            </a:r>
          </a:p>
          <a:p>
            <a:endParaRPr lang="en-US" sz="2200" dirty="0">
              <a:latin typeface="Quattrocento Sans" panose="020B0502050000020003" pitchFamily="34" charset="0"/>
            </a:endParaRPr>
          </a:p>
          <a:p>
            <a:pPr marL="342900" indent="-342900">
              <a:buFontTx/>
              <a:buChar char="-"/>
            </a:pPr>
            <a:r>
              <a:rPr lang="en-US" sz="2200" dirty="0">
                <a:latin typeface="Quattrocento Sans"/>
              </a:rPr>
              <a:t>Candidates cannot discuss their results with the accreditation officer</a:t>
            </a:r>
          </a:p>
        </p:txBody>
      </p:sp>
      <p:sp>
        <p:nvSpPr>
          <p:cNvPr id="4" name="Footer Placeholder 4">
            <a:extLst>
              <a:ext uri="{FF2B5EF4-FFF2-40B4-BE49-F238E27FC236}">
                <a16:creationId xmlns:a16="http://schemas.microsoft.com/office/drawing/2014/main" id="{E6CC595C-2CF1-032B-A371-8456CB8ED86C}"/>
              </a:ext>
            </a:extLst>
          </p:cNvPr>
          <p:cNvSpPr>
            <a:spLocks noGrp="1"/>
          </p:cNvSpPr>
          <p:nvPr>
            <p:ph type="ftr" sz="quarter" idx="11"/>
          </p:nvPr>
        </p:nvSpPr>
        <p:spPr>
          <a:xfrm>
            <a:off x="677334" y="6041362"/>
            <a:ext cx="6297612" cy="365125"/>
          </a:xfrm>
        </p:spPr>
        <p:txBody>
          <a:bodyPr/>
          <a:lstStyle/>
          <a:p>
            <a:r>
              <a:rPr lang="en-GB" dirty="0"/>
              <a:t>51 SWORN TRANSLATION Presentation</a:t>
            </a:r>
          </a:p>
        </p:txBody>
      </p:sp>
    </p:spTree>
    <p:extLst>
      <p:ext uri="{BB962C8B-B14F-4D97-AF65-F5344CB8AC3E}">
        <p14:creationId xmlns:p14="http://schemas.microsoft.com/office/powerpoint/2010/main" val="4172083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68B36B-D594-4F8A-8A49-C4212DE42FE9}"/>
              </a:ext>
            </a:extLst>
          </p:cNvPr>
          <p:cNvSpPr txBox="1"/>
          <p:nvPr/>
        </p:nvSpPr>
        <p:spPr>
          <a:xfrm>
            <a:off x="815" y="831944"/>
            <a:ext cx="11024259" cy="881566"/>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Accreditation certification</a:t>
            </a:r>
          </a:p>
        </p:txBody>
      </p:sp>
      <p:sp>
        <p:nvSpPr>
          <p:cNvPr id="3" name="TextBox 2">
            <a:extLst>
              <a:ext uri="{FF2B5EF4-FFF2-40B4-BE49-F238E27FC236}">
                <a16:creationId xmlns:a16="http://schemas.microsoft.com/office/drawing/2014/main" id="{9F59FDB4-B055-4086-95E5-A3F2BAD8399E}"/>
              </a:ext>
            </a:extLst>
          </p:cNvPr>
          <p:cNvSpPr txBox="1"/>
          <p:nvPr/>
        </p:nvSpPr>
        <p:spPr>
          <a:xfrm>
            <a:off x="761825" y="1915600"/>
            <a:ext cx="9323469" cy="4107471"/>
          </a:xfrm>
          <a:prstGeom prst="rect">
            <a:avLst/>
          </a:prstGeom>
          <a:noFill/>
        </p:spPr>
        <p:txBody>
          <a:bodyPr wrap="square" lIns="91440" tIns="45720" rIns="91440" bIns="45720" rtlCol="0" anchor="t">
            <a:spAutoFit/>
          </a:bodyPr>
          <a:lstStyle/>
          <a:p>
            <a:pPr>
              <a:lnSpc>
                <a:spcPct val="150000"/>
              </a:lnSpc>
            </a:pPr>
            <a:r>
              <a:rPr lang="en-US" sz="2200" dirty="0">
                <a:latin typeface="Quattrocento Sans"/>
              </a:rPr>
              <a:t>Successful candidates:</a:t>
            </a:r>
          </a:p>
          <a:p>
            <a:pPr marL="342900">
              <a:lnSpc>
                <a:spcPct val="150000"/>
              </a:lnSpc>
              <a:buChar char="-"/>
            </a:pPr>
            <a:r>
              <a:rPr lang="en-US" sz="2200" dirty="0">
                <a:latin typeface="Quattrocento Sans"/>
              </a:rPr>
              <a:t>Will receive an accreditation certificate</a:t>
            </a:r>
            <a:endParaRPr lang="en-US" dirty="0"/>
          </a:p>
          <a:p>
            <a:pPr marL="342900">
              <a:lnSpc>
                <a:spcPct val="150000"/>
              </a:lnSpc>
              <a:buFontTx/>
              <a:buChar char="-"/>
            </a:pPr>
            <a:r>
              <a:rPr lang="en-US" sz="2200" dirty="0">
                <a:latin typeface="Quattrocento Sans"/>
              </a:rPr>
              <a:t>Will be listed on SATI’s website as accredited members</a:t>
            </a:r>
          </a:p>
          <a:p>
            <a:pPr marL="342900">
              <a:lnSpc>
                <a:spcPct val="150000"/>
              </a:lnSpc>
              <a:buFontTx/>
              <a:buChar char="-"/>
            </a:pPr>
            <a:r>
              <a:rPr lang="en-US" sz="2200" dirty="0">
                <a:latin typeface="Quattrocento Sans"/>
              </a:rPr>
              <a:t> May use their accreditation status in communication with clients, i.e., in an email signature</a:t>
            </a:r>
          </a:p>
          <a:p>
            <a:pPr marL="342900">
              <a:lnSpc>
                <a:spcPct val="150000"/>
              </a:lnSpc>
            </a:pPr>
            <a:endParaRPr lang="en-US" sz="2200" dirty="0">
              <a:latin typeface="Quattrocento Sans"/>
            </a:endParaRPr>
          </a:p>
          <a:p>
            <a:pPr marL="342900">
              <a:lnSpc>
                <a:spcPct val="150000"/>
              </a:lnSpc>
            </a:pPr>
            <a:r>
              <a:rPr lang="en-US" sz="2200" b="1" dirty="0">
                <a:latin typeface="Quattrocento Sans"/>
              </a:rPr>
              <a:t>Please note: passing the exam does not make you a sworn translator, the process will be completed after the sworn-in event at the High Court.</a:t>
            </a:r>
            <a:endParaRPr lang="en-US" sz="2200" b="1" dirty="0">
              <a:latin typeface="Quattrocento Sans" panose="020B0502050000020003" pitchFamily="34" charset="0"/>
            </a:endParaRPr>
          </a:p>
        </p:txBody>
      </p:sp>
      <p:sp>
        <p:nvSpPr>
          <p:cNvPr id="4" name="Footer Placeholder 4">
            <a:extLst>
              <a:ext uri="{FF2B5EF4-FFF2-40B4-BE49-F238E27FC236}">
                <a16:creationId xmlns:a16="http://schemas.microsoft.com/office/drawing/2014/main" id="{ED2FC8C3-DF38-FD8A-D9BC-995E34BABDEA}"/>
              </a:ext>
            </a:extLst>
          </p:cNvPr>
          <p:cNvSpPr>
            <a:spLocks noGrp="1"/>
          </p:cNvSpPr>
          <p:nvPr>
            <p:ph type="ftr" sz="quarter" idx="11"/>
          </p:nvPr>
        </p:nvSpPr>
        <p:spPr>
          <a:xfrm>
            <a:off x="677334" y="6041362"/>
            <a:ext cx="6297612" cy="365125"/>
          </a:xfrm>
        </p:spPr>
        <p:txBody>
          <a:bodyPr/>
          <a:lstStyle/>
          <a:p>
            <a:r>
              <a:rPr lang="en-GB" dirty="0"/>
              <a:t>51 SWORN TRANSLATION Presentation</a:t>
            </a:r>
          </a:p>
        </p:txBody>
      </p:sp>
    </p:spTree>
    <p:extLst>
      <p:ext uri="{BB962C8B-B14F-4D97-AF65-F5344CB8AC3E}">
        <p14:creationId xmlns:p14="http://schemas.microsoft.com/office/powerpoint/2010/main" val="3519218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466545-8D0B-4BD6-971D-C1E35CD62738}"/>
              </a:ext>
            </a:extLst>
          </p:cNvPr>
          <p:cNvSpPr txBox="1"/>
          <p:nvPr/>
        </p:nvSpPr>
        <p:spPr>
          <a:xfrm>
            <a:off x="0" y="224277"/>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Prerequisites</a:t>
            </a:r>
            <a:endParaRPr lang="en-US" sz="5000" dirty="0">
              <a:solidFill>
                <a:schemeClr val="tx2"/>
              </a:solidFill>
            </a:endParaRPr>
          </a:p>
        </p:txBody>
      </p:sp>
      <p:sp>
        <p:nvSpPr>
          <p:cNvPr id="7" name="TextBox 6">
            <a:extLst>
              <a:ext uri="{FF2B5EF4-FFF2-40B4-BE49-F238E27FC236}">
                <a16:creationId xmlns:a16="http://schemas.microsoft.com/office/drawing/2014/main" id="{AEFA2DD2-BF9C-7D43-F97F-1BC790CBC510}"/>
              </a:ext>
            </a:extLst>
          </p:cNvPr>
          <p:cNvSpPr txBox="1"/>
          <p:nvPr/>
        </p:nvSpPr>
        <p:spPr>
          <a:xfrm>
            <a:off x="989725" y="1117743"/>
            <a:ext cx="8956708" cy="4524315"/>
          </a:xfrm>
          <a:prstGeom prst="rect">
            <a:avLst/>
          </a:prstGeom>
          <a:noFill/>
        </p:spPr>
        <p:txBody>
          <a:bodyPr wrap="square" lIns="91440" tIns="45720" rIns="91440" bIns="45720" rtlCol="0" anchor="t">
            <a:spAutoFit/>
          </a:bodyPr>
          <a:lstStyle/>
          <a:p>
            <a:pPr marL="342900" indent="-342900">
              <a:buFont typeface="Wingdings"/>
              <a:buChar char="§"/>
            </a:pPr>
            <a:r>
              <a:rPr lang="en-US" sz="1800" dirty="0">
                <a:latin typeface="Quattrocento Sans"/>
                <a:ea typeface="+mn-lt"/>
                <a:cs typeface="+mn-lt"/>
              </a:rPr>
              <a:t>Active and paid SATI membership of at least three months (</a:t>
            </a:r>
            <a:r>
              <a:rPr lang="en-US" sz="1800" i="1" dirty="0">
                <a:latin typeface="Quattrocento Sans"/>
                <a:ea typeface="+mn-lt"/>
                <a:cs typeface="+mn-lt"/>
              </a:rPr>
              <a:t>student membership does not qualify</a:t>
            </a:r>
            <a:r>
              <a:rPr lang="en-US" sz="1800" dirty="0">
                <a:latin typeface="Quattrocento Sans"/>
                <a:ea typeface="+mn-lt"/>
                <a:cs typeface="+mn-lt"/>
              </a:rPr>
              <a:t>),</a:t>
            </a:r>
            <a:r>
              <a:rPr lang="en-US" dirty="0"/>
              <a:t> plus</a:t>
            </a:r>
            <a:endParaRPr lang="en-US" sz="1800" dirty="0">
              <a:latin typeface="Quattrocento Sans"/>
              <a:ea typeface="+mn-lt"/>
              <a:cs typeface="+mn-lt"/>
            </a:endParaRPr>
          </a:p>
          <a:p>
            <a:pPr marL="342900" indent="-342900">
              <a:buFont typeface="Wingdings"/>
              <a:buChar char="§"/>
            </a:pPr>
            <a:r>
              <a:rPr lang="en-US" sz="1800" dirty="0">
                <a:latin typeface="Quattrocento Sans"/>
                <a:ea typeface="+mn-lt"/>
                <a:cs typeface="+mn-lt"/>
              </a:rPr>
              <a:t>A</a:t>
            </a:r>
            <a:r>
              <a:rPr lang="en-US" sz="1800" dirty="0">
                <a:latin typeface="Quattrocento Sans"/>
              </a:rPr>
              <a:t> post-secondary language practice qualification </a:t>
            </a:r>
            <a:r>
              <a:rPr lang="en-US" sz="1800" i="1" dirty="0">
                <a:latin typeface="Quattrocento Sans"/>
              </a:rPr>
              <a:t>plus </a:t>
            </a:r>
            <a:r>
              <a:rPr lang="en-US" sz="1800" dirty="0">
                <a:latin typeface="Quattrocento Sans"/>
              </a:rPr>
              <a:t>evidence of at least three years’ language practice work in general translation (with professional references)</a:t>
            </a:r>
          </a:p>
          <a:p>
            <a:endParaRPr lang="en-US" dirty="0"/>
          </a:p>
          <a:p>
            <a:r>
              <a:rPr lang="en-US" sz="1800" dirty="0">
                <a:latin typeface="Quattrocento Sans"/>
                <a:ea typeface="+mn-lt"/>
                <a:cs typeface="+mn-lt"/>
              </a:rPr>
              <a:t>If the applicant does not have </a:t>
            </a:r>
            <a:r>
              <a:rPr lang="en-US" dirty="0">
                <a:latin typeface="Quattrocento Sans"/>
                <a:ea typeface="+mn-lt"/>
                <a:cs typeface="+mn-lt"/>
              </a:rPr>
              <a:t>a </a:t>
            </a:r>
            <a:r>
              <a:rPr lang="en-US" sz="1800" dirty="0">
                <a:latin typeface="Quattrocento Sans"/>
              </a:rPr>
              <a:t>post-secondary language practice qualification, evidence of at least five years’ language practice work general translation, with professional references, will be required.</a:t>
            </a:r>
          </a:p>
          <a:p>
            <a:pPr marL="342900" indent="-342900">
              <a:buFont typeface="Wingdings"/>
              <a:buChar char="§"/>
            </a:pPr>
            <a:endParaRPr lang="en-US" sz="1800" dirty="0">
              <a:latin typeface="Quattrocento Sans"/>
            </a:endParaRPr>
          </a:p>
          <a:p>
            <a:r>
              <a:rPr lang="en-US" sz="1800" i="1" dirty="0">
                <a:latin typeface="Quattrocento Sans"/>
              </a:rPr>
              <a:t>OR     </a:t>
            </a:r>
          </a:p>
          <a:p>
            <a:r>
              <a:rPr lang="en-US" sz="1800" dirty="0">
                <a:latin typeface="Quattrocento Sans"/>
              </a:rPr>
              <a:t>Current SATI accreditation</a:t>
            </a:r>
          </a:p>
          <a:p>
            <a:endParaRPr lang="en-US" sz="1800" dirty="0">
              <a:latin typeface="Quattrocento Sans"/>
            </a:endParaRPr>
          </a:p>
          <a:p>
            <a:r>
              <a:rPr lang="en-US" sz="1800" i="1" dirty="0">
                <a:latin typeface="Quattrocento Sans"/>
              </a:rPr>
              <a:t> OR</a:t>
            </a:r>
          </a:p>
          <a:p>
            <a:r>
              <a:rPr lang="en-US" sz="1800" dirty="0">
                <a:latin typeface="Quattrocento Sans"/>
              </a:rPr>
              <a:t>Membership or current accreditation by a FIT member association accepted by the SATI Council</a:t>
            </a:r>
            <a:endParaRPr lang="en-ZA" dirty="0"/>
          </a:p>
          <a:p>
            <a:pPr marL="342900" indent="-342900">
              <a:buFont typeface="Wingdings"/>
              <a:buChar char="§"/>
            </a:pPr>
            <a:endParaRPr lang="en-ZA" dirty="0"/>
          </a:p>
        </p:txBody>
      </p:sp>
      <p:sp>
        <p:nvSpPr>
          <p:cNvPr id="4" name="Footer Placeholder 4">
            <a:extLst>
              <a:ext uri="{FF2B5EF4-FFF2-40B4-BE49-F238E27FC236}">
                <a16:creationId xmlns:a16="http://schemas.microsoft.com/office/drawing/2014/main" id="{A2ED024F-4C9B-30B1-217D-CB5219C4A252}"/>
              </a:ext>
            </a:extLst>
          </p:cNvPr>
          <p:cNvSpPr>
            <a:spLocks noGrp="1"/>
          </p:cNvSpPr>
          <p:nvPr>
            <p:ph type="ftr" sz="quarter" idx="11"/>
          </p:nvPr>
        </p:nvSpPr>
        <p:spPr>
          <a:xfrm>
            <a:off x="677334" y="6041362"/>
            <a:ext cx="6297612" cy="365125"/>
          </a:xfrm>
        </p:spPr>
        <p:txBody>
          <a:bodyPr/>
          <a:lstStyle/>
          <a:p>
            <a:r>
              <a:rPr lang="en-GB" dirty="0"/>
              <a:t>51 SWORN TRANSLATION Presentation</a:t>
            </a:r>
          </a:p>
        </p:txBody>
      </p:sp>
    </p:spTree>
    <p:extLst>
      <p:ext uri="{BB962C8B-B14F-4D97-AF65-F5344CB8AC3E}">
        <p14:creationId xmlns:p14="http://schemas.microsoft.com/office/powerpoint/2010/main" val="2725913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2C5F152-EF32-47BE-9FF9-F5B74F30CA30}"/>
              </a:ext>
            </a:extLst>
          </p:cNvPr>
          <p:cNvSpPr txBox="1"/>
          <p:nvPr/>
        </p:nvSpPr>
        <p:spPr>
          <a:xfrm>
            <a:off x="85" y="1051172"/>
            <a:ext cx="11083636"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Unsuccessful result</a:t>
            </a:r>
          </a:p>
        </p:txBody>
      </p:sp>
      <p:sp>
        <p:nvSpPr>
          <p:cNvPr id="3" name="TextBox 2">
            <a:extLst>
              <a:ext uri="{FF2B5EF4-FFF2-40B4-BE49-F238E27FC236}">
                <a16:creationId xmlns:a16="http://schemas.microsoft.com/office/drawing/2014/main" id="{36B40373-88AF-4A60-9565-034B2A093C9B}"/>
              </a:ext>
            </a:extLst>
          </p:cNvPr>
          <p:cNvSpPr txBox="1"/>
          <p:nvPr/>
        </p:nvSpPr>
        <p:spPr>
          <a:xfrm>
            <a:off x="993395" y="2367844"/>
            <a:ext cx="9089485" cy="2123658"/>
          </a:xfrm>
          <a:prstGeom prst="rect">
            <a:avLst/>
          </a:prstGeom>
          <a:noFill/>
        </p:spPr>
        <p:txBody>
          <a:bodyPr wrap="square" lIns="91440" tIns="45720" rIns="91440" bIns="45720" rtlCol="0" anchor="t">
            <a:spAutoFit/>
          </a:bodyPr>
          <a:lstStyle/>
          <a:p>
            <a:pPr algn="just"/>
            <a:r>
              <a:rPr lang="en-US" sz="2200" dirty="0">
                <a:latin typeface="Quattrocento Sans"/>
              </a:rPr>
              <a:t>If a candidate fails to meet the required standard for accreditation </a:t>
            </a:r>
            <a:r>
              <a:rPr lang="en-US" sz="2200">
                <a:latin typeface="Quattrocento Sans"/>
              </a:rPr>
              <a:t>in sworn </a:t>
            </a:r>
            <a:r>
              <a:rPr lang="en-US" sz="2200" dirty="0">
                <a:latin typeface="Quattrocento Sans"/>
              </a:rPr>
              <a:t>translation on the day of the examination, they may apply to re-take the exam after </a:t>
            </a:r>
            <a:r>
              <a:rPr lang="en-US" sz="2200" b="1" dirty="0">
                <a:latin typeface="Quattrocento Sans"/>
              </a:rPr>
              <a:t>one year</a:t>
            </a:r>
            <a:r>
              <a:rPr lang="en-US" sz="2200" dirty="0">
                <a:latin typeface="Quattrocento Sans"/>
              </a:rPr>
              <a:t>.</a:t>
            </a:r>
            <a:endParaRPr lang="en-US" dirty="0"/>
          </a:p>
          <a:p>
            <a:pPr algn="just"/>
            <a:endParaRPr lang="en-US" sz="2200" dirty="0">
              <a:latin typeface="Quattrocento Sans" panose="020B0502050000020003" pitchFamily="34" charset="0"/>
            </a:endParaRPr>
          </a:p>
          <a:p>
            <a:pPr algn="just"/>
            <a:r>
              <a:rPr lang="en-US" sz="2200" dirty="0">
                <a:latin typeface="Quattrocento Sans"/>
              </a:rPr>
              <a:t>The candidate should read the comments carefully and follow the advice given.</a:t>
            </a:r>
          </a:p>
        </p:txBody>
      </p:sp>
      <p:sp>
        <p:nvSpPr>
          <p:cNvPr id="4" name="Footer Placeholder 4">
            <a:extLst>
              <a:ext uri="{FF2B5EF4-FFF2-40B4-BE49-F238E27FC236}">
                <a16:creationId xmlns:a16="http://schemas.microsoft.com/office/drawing/2014/main" id="{9E5A90D5-DFBD-2275-7E20-534C527CEEF7}"/>
              </a:ext>
            </a:extLst>
          </p:cNvPr>
          <p:cNvSpPr>
            <a:spLocks noGrp="1"/>
          </p:cNvSpPr>
          <p:nvPr>
            <p:ph type="ftr" sz="quarter" idx="11"/>
          </p:nvPr>
        </p:nvSpPr>
        <p:spPr>
          <a:xfrm>
            <a:off x="677334" y="6041362"/>
            <a:ext cx="6297612" cy="365125"/>
          </a:xfrm>
        </p:spPr>
        <p:txBody>
          <a:bodyPr/>
          <a:lstStyle/>
          <a:p>
            <a:r>
              <a:rPr lang="en-GB" dirty="0"/>
              <a:t>51 SWORN TRANSLATION Presentation</a:t>
            </a:r>
          </a:p>
        </p:txBody>
      </p:sp>
    </p:spTree>
    <p:extLst>
      <p:ext uri="{BB962C8B-B14F-4D97-AF65-F5344CB8AC3E}">
        <p14:creationId xmlns:p14="http://schemas.microsoft.com/office/powerpoint/2010/main" val="39872518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1453DAD-90F0-4A72-A4F7-F787CE9F98FE}"/>
              </a:ext>
            </a:extLst>
          </p:cNvPr>
          <p:cNvSpPr txBox="1"/>
          <p:nvPr/>
        </p:nvSpPr>
        <p:spPr>
          <a:xfrm>
            <a:off x="932" y="451001"/>
            <a:ext cx="11004467" cy="871670"/>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Appeal</a:t>
            </a:r>
          </a:p>
        </p:txBody>
      </p:sp>
      <p:sp>
        <p:nvSpPr>
          <p:cNvPr id="3" name="TextBox 2">
            <a:extLst>
              <a:ext uri="{FF2B5EF4-FFF2-40B4-BE49-F238E27FC236}">
                <a16:creationId xmlns:a16="http://schemas.microsoft.com/office/drawing/2014/main" id="{E151C79F-0CFC-4052-B9E7-EC8DB2A43A23}"/>
              </a:ext>
            </a:extLst>
          </p:cNvPr>
          <p:cNvSpPr txBox="1"/>
          <p:nvPr/>
        </p:nvSpPr>
        <p:spPr>
          <a:xfrm>
            <a:off x="881744" y="1784917"/>
            <a:ext cx="8735058" cy="3477875"/>
          </a:xfrm>
          <a:prstGeom prst="rect">
            <a:avLst/>
          </a:prstGeom>
          <a:noFill/>
        </p:spPr>
        <p:txBody>
          <a:bodyPr wrap="square" lIns="91440" tIns="45720" rIns="91440" bIns="45720" rtlCol="0" anchor="t">
            <a:spAutoFit/>
          </a:bodyPr>
          <a:lstStyle/>
          <a:p>
            <a:pPr algn="just"/>
            <a:r>
              <a:rPr lang="en-US" sz="2200" dirty="0">
                <a:latin typeface="Quattrocento Sans"/>
              </a:rPr>
              <a:t>A  candidate who wants to lodge an appeal should submit the application form and proof of payment </a:t>
            </a:r>
            <a:r>
              <a:rPr lang="en-US" sz="2200" b="1" dirty="0">
                <a:latin typeface="Quattrocento Sans"/>
              </a:rPr>
              <a:t>within 8 weeks</a:t>
            </a:r>
            <a:r>
              <a:rPr lang="en-US" sz="2200" dirty="0">
                <a:latin typeface="Quattrocento Sans"/>
              </a:rPr>
              <a:t> after having received the result.</a:t>
            </a:r>
            <a:endParaRPr lang="en-US" dirty="0">
              <a:latin typeface="Quattrocento Sans"/>
            </a:endParaRPr>
          </a:p>
          <a:p>
            <a:pPr algn="just"/>
            <a:endParaRPr lang="en-US" sz="2200" dirty="0">
              <a:latin typeface="Quattrocento Sans" panose="020B0502050000020003" pitchFamily="34" charset="0"/>
            </a:endParaRPr>
          </a:p>
          <a:p>
            <a:pPr algn="just"/>
            <a:r>
              <a:rPr lang="en-US" sz="2200" dirty="0">
                <a:latin typeface="Quattrocento Sans"/>
              </a:rPr>
              <a:t>The original examination script will be marked by a third examiner and that report will be the final result. No further correspondence will be entered into after the final result is made available.</a:t>
            </a:r>
          </a:p>
          <a:p>
            <a:pPr algn="just"/>
            <a:endParaRPr lang="en-US" sz="2200" dirty="0">
              <a:latin typeface="Quattrocento Sans" panose="020B0502050000020003" pitchFamily="34" charset="0"/>
            </a:endParaRPr>
          </a:p>
          <a:p>
            <a:pPr algn="just"/>
            <a:r>
              <a:rPr lang="en-US" sz="2200" dirty="0">
                <a:latin typeface="Quattrocento Sans"/>
              </a:rPr>
              <a:t>If the ‘Fail’ result is overturned, the candidate will be refunded for the appeal and will be considered accredited in sworn translation.</a:t>
            </a:r>
          </a:p>
        </p:txBody>
      </p:sp>
      <p:sp>
        <p:nvSpPr>
          <p:cNvPr id="4" name="Footer Placeholder 4">
            <a:extLst>
              <a:ext uri="{FF2B5EF4-FFF2-40B4-BE49-F238E27FC236}">
                <a16:creationId xmlns:a16="http://schemas.microsoft.com/office/drawing/2014/main" id="{F126B00C-DC67-DCA9-7791-44B73447C332}"/>
              </a:ext>
            </a:extLst>
          </p:cNvPr>
          <p:cNvSpPr>
            <a:spLocks noGrp="1"/>
          </p:cNvSpPr>
          <p:nvPr>
            <p:ph type="ftr" sz="quarter" idx="11"/>
          </p:nvPr>
        </p:nvSpPr>
        <p:spPr>
          <a:xfrm>
            <a:off x="677334" y="6041362"/>
            <a:ext cx="6297612" cy="365125"/>
          </a:xfrm>
        </p:spPr>
        <p:txBody>
          <a:bodyPr/>
          <a:lstStyle/>
          <a:p>
            <a:r>
              <a:rPr lang="en-GB" dirty="0"/>
              <a:t>51 SWORN TRANSLATION Presentation</a:t>
            </a:r>
          </a:p>
        </p:txBody>
      </p:sp>
    </p:spTree>
    <p:extLst>
      <p:ext uri="{BB962C8B-B14F-4D97-AF65-F5344CB8AC3E}">
        <p14:creationId xmlns:p14="http://schemas.microsoft.com/office/powerpoint/2010/main" val="18861716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69C221-71AF-491D-B931-E730E7698221}"/>
              </a:ext>
            </a:extLst>
          </p:cNvPr>
          <p:cNvSpPr txBox="1"/>
          <p:nvPr/>
        </p:nvSpPr>
        <p:spPr>
          <a:xfrm>
            <a:off x="-1281" y="758597"/>
            <a:ext cx="11053948"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Accreditation validity</a:t>
            </a:r>
            <a:endParaRPr lang="en-US" sz="5000">
              <a:solidFill>
                <a:schemeClr val="tx2"/>
              </a:solidFill>
              <a:latin typeface="Quattrocento Sans"/>
            </a:endParaRPr>
          </a:p>
        </p:txBody>
      </p:sp>
      <p:sp>
        <p:nvSpPr>
          <p:cNvPr id="3" name="TextBox 2">
            <a:extLst>
              <a:ext uri="{FF2B5EF4-FFF2-40B4-BE49-F238E27FC236}">
                <a16:creationId xmlns:a16="http://schemas.microsoft.com/office/drawing/2014/main" id="{5679BFDE-4806-4BF5-8FE9-756ADBCBEF25}"/>
              </a:ext>
            </a:extLst>
          </p:cNvPr>
          <p:cNvSpPr txBox="1"/>
          <p:nvPr/>
        </p:nvSpPr>
        <p:spPr>
          <a:xfrm>
            <a:off x="777892" y="2367865"/>
            <a:ext cx="8795599" cy="2123658"/>
          </a:xfrm>
          <a:prstGeom prst="rect">
            <a:avLst/>
          </a:prstGeom>
          <a:noFill/>
        </p:spPr>
        <p:txBody>
          <a:bodyPr wrap="square" lIns="91440" tIns="45720" rIns="91440" bIns="45720" rtlCol="0" anchor="t">
            <a:spAutoFit/>
          </a:bodyPr>
          <a:lstStyle/>
          <a:p>
            <a:pPr algn="just"/>
            <a:r>
              <a:rPr lang="en-US" sz="2200" dirty="0">
                <a:latin typeface="Quattrocento Sans"/>
              </a:rPr>
              <a:t>Accreditation remains valid as long as the language practitioner remains a member of SATI. </a:t>
            </a:r>
            <a:endParaRPr lang="en-US"/>
          </a:p>
          <a:p>
            <a:pPr algn="just"/>
            <a:endParaRPr lang="en-US" sz="2200">
              <a:latin typeface="Quattrocento Sans" panose="020B0502050000020003" pitchFamily="34" charset="0"/>
            </a:endParaRPr>
          </a:p>
          <a:p>
            <a:pPr algn="just"/>
            <a:r>
              <a:rPr lang="en-US" sz="2200" dirty="0">
                <a:latin typeface="Quattrocento Sans"/>
              </a:rPr>
              <a:t>Accreditation lapses when membership lapses. Should the practitioner wish to become re-accredited, they will have to re-apply to do the examination and pass it again.</a:t>
            </a:r>
            <a:endParaRPr lang="en-US" sz="2200" dirty="0">
              <a:latin typeface="Quattrocento Sans" panose="020B0502050000020003" pitchFamily="34" charset="0"/>
            </a:endParaRPr>
          </a:p>
        </p:txBody>
      </p:sp>
      <p:sp>
        <p:nvSpPr>
          <p:cNvPr id="4" name="Footer Placeholder 4">
            <a:extLst>
              <a:ext uri="{FF2B5EF4-FFF2-40B4-BE49-F238E27FC236}">
                <a16:creationId xmlns:a16="http://schemas.microsoft.com/office/drawing/2014/main" id="{AE68A22D-4480-5ADD-0615-23EFE93FA5A0}"/>
              </a:ext>
            </a:extLst>
          </p:cNvPr>
          <p:cNvSpPr>
            <a:spLocks noGrp="1"/>
          </p:cNvSpPr>
          <p:nvPr>
            <p:ph type="ftr" sz="quarter" idx="11"/>
          </p:nvPr>
        </p:nvSpPr>
        <p:spPr>
          <a:xfrm>
            <a:off x="677334" y="6041362"/>
            <a:ext cx="6297612" cy="365125"/>
          </a:xfrm>
        </p:spPr>
        <p:txBody>
          <a:bodyPr/>
          <a:lstStyle/>
          <a:p>
            <a:r>
              <a:rPr lang="en-GB" dirty="0"/>
              <a:t>51 SWORN TRANSLATION Presentation</a:t>
            </a:r>
          </a:p>
        </p:txBody>
      </p:sp>
    </p:spTree>
    <p:extLst>
      <p:ext uri="{BB962C8B-B14F-4D97-AF65-F5344CB8AC3E}">
        <p14:creationId xmlns:p14="http://schemas.microsoft.com/office/powerpoint/2010/main" val="8620037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BA97A4-83E4-4CD3-A43E-8447D02F6D2E}"/>
              </a:ext>
            </a:extLst>
          </p:cNvPr>
          <p:cNvSpPr txBox="1"/>
          <p:nvPr/>
        </p:nvSpPr>
        <p:spPr>
          <a:xfrm>
            <a:off x="862940" y="1872737"/>
            <a:ext cx="8886702" cy="1754326"/>
          </a:xfrm>
          <a:prstGeom prst="rect">
            <a:avLst/>
          </a:prstGeom>
          <a:noFill/>
        </p:spPr>
        <p:txBody>
          <a:bodyPr wrap="square" lIns="91440" tIns="45720" rIns="91440" bIns="45720" rtlCol="0" anchor="t">
            <a:spAutoFit/>
          </a:bodyPr>
          <a:lstStyle/>
          <a:p>
            <a:pPr algn="ctr"/>
            <a:r>
              <a:rPr lang="en-US" sz="3600" spc="300" dirty="0">
                <a:latin typeface="Quattrocento Sans"/>
                <a:ea typeface="Lato Light"/>
                <a:cs typeface="Arima Madurai Light" pitchFamily="2" charset="77"/>
              </a:rPr>
              <a:t>For more info, please email SATI's Accreditation Officer Erica du Preez: </a:t>
            </a:r>
            <a:br>
              <a:rPr lang="en-US" sz="3600" spc="300" dirty="0">
                <a:latin typeface="Quattrocento Sans" panose="020B0502050000020003" pitchFamily="34" charset="0"/>
                <a:ea typeface="Lato Light" panose="020F0502020204030203" pitchFamily="34" charset="0"/>
                <a:cs typeface="Arima Madurai Light" pitchFamily="2" charset="77"/>
              </a:rPr>
            </a:br>
            <a:r>
              <a:rPr lang="en-US" sz="3600" spc="300" dirty="0">
                <a:latin typeface="Quattrocento Sans"/>
                <a:ea typeface="Lato Light"/>
                <a:cs typeface="Arima Madurai Light" pitchFamily="2" charset="77"/>
                <a:hlinkClick r:id="rId2"/>
              </a:rPr>
              <a:t>accreditation@translators.org.za</a:t>
            </a:r>
            <a:r>
              <a:rPr lang="en-US" sz="3600" spc="300" dirty="0">
                <a:latin typeface="Quattrocento Sans"/>
                <a:ea typeface="Lato Light"/>
                <a:cs typeface="Arima Madurai Light" pitchFamily="2" charset="77"/>
              </a:rPr>
              <a:t> </a:t>
            </a:r>
            <a:endParaRPr lang="en-US" dirty="0"/>
          </a:p>
        </p:txBody>
      </p:sp>
      <p:pic>
        <p:nvPicPr>
          <p:cNvPr id="6" name="Picture 6" descr="A picture containing icon&#10;&#10;Description automatically generated">
            <a:extLst>
              <a:ext uri="{FF2B5EF4-FFF2-40B4-BE49-F238E27FC236}">
                <a16:creationId xmlns:a16="http://schemas.microsoft.com/office/drawing/2014/main" id="{911ACB8B-355E-8EEA-7BAE-8158D5C53CFD}"/>
              </a:ext>
            </a:extLst>
          </p:cNvPr>
          <p:cNvPicPr>
            <a:picLocks noChangeAspect="1"/>
          </p:cNvPicPr>
          <p:nvPr/>
        </p:nvPicPr>
        <p:blipFill>
          <a:blip r:embed="rId3"/>
          <a:stretch>
            <a:fillRect/>
          </a:stretch>
        </p:blipFill>
        <p:spPr>
          <a:xfrm>
            <a:off x="4122717" y="4794901"/>
            <a:ext cx="2743200" cy="1429023"/>
          </a:xfrm>
          <a:prstGeom prst="rect">
            <a:avLst/>
          </a:prstGeom>
        </p:spPr>
      </p:pic>
    </p:spTree>
    <p:extLst>
      <p:ext uri="{BB962C8B-B14F-4D97-AF65-F5344CB8AC3E}">
        <p14:creationId xmlns:p14="http://schemas.microsoft.com/office/powerpoint/2010/main" val="186097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466545-8D0B-4BD6-971D-C1E35CD62738}"/>
              </a:ext>
            </a:extLst>
          </p:cNvPr>
          <p:cNvSpPr txBox="1"/>
          <p:nvPr/>
        </p:nvSpPr>
        <p:spPr>
          <a:xfrm>
            <a:off x="0" y="20626"/>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Important information</a:t>
            </a:r>
            <a:endParaRPr lang="en-US" sz="5000" dirty="0">
              <a:solidFill>
                <a:schemeClr val="tx2"/>
              </a:solidFill>
            </a:endParaRPr>
          </a:p>
        </p:txBody>
      </p:sp>
      <p:sp>
        <p:nvSpPr>
          <p:cNvPr id="7" name="TextBox 6">
            <a:extLst>
              <a:ext uri="{FF2B5EF4-FFF2-40B4-BE49-F238E27FC236}">
                <a16:creationId xmlns:a16="http://schemas.microsoft.com/office/drawing/2014/main" id="{AEFA2DD2-BF9C-7D43-F97F-1BC790CBC510}"/>
              </a:ext>
            </a:extLst>
          </p:cNvPr>
          <p:cNvSpPr txBox="1"/>
          <p:nvPr/>
        </p:nvSpPr>
        <p:spPr>
          <a:xfrm>
            <a:off x="772924" y="1107390"/>
            <a:ext cx="9458618" cy="4708981"/>
          </a:xfrm>
          <a:prstGeom prst="rect">
            <a:avLst/>
          </a:prstGeom>
          <a:noFill/>
        </p:spPr>
        <p:txBody>
          <a:bodyPr wrap="square" lIns="91440" tIns="45720" rIns="91440" bIns="45720" rtlCol="0" anchor="t">
            <a:spAutoFit/>
          </a:bodyPr>
          <a:lstStyle/>
          <a:p>
            <a:pPr>
              <a:buClr>
                <a:schemeClr val="tx1"/>
              </a:buClr>
            </a:pPr>
            <a:r>
              <a:rPr lang="en-GB" sz="2000" noProof="0" dirty="0">
                <a:solidFill>
                  <a:schemeClr val="tx1"/>
                </a:solidFill>
                <a:latin typeface="Quattrocento Sans" panose="020B0502050000020003"/>
              </a:rPr>
              <a:t>Candidates must take a compulsory practice test </a:t>
            </a:r>
            <a:r>
              <a:rPr lang="en-GB" sz="2000" dirty="0">
                <a:latin typeface="Quattrocento Sans" panose="020B0502050000020003"/>
              </a:rPr>
              <a:t>in</a:t>
            </a:r>
            <a:r>
              <a:rPr lang="en-GB" sz="2000" noProof="0" dirty="0">
                <a:solidFill>
                  <a:schemeClr val="tx1"/>
                </a:solidFill>
                <a:latin typeface="Quattrocento Sans" panose="020B0502050000020003"/>
              </a:rPr>
              <a:t> sworn translation before applying for the exam.</a:t>
            </a:r>
          </a:p>
          <a:p>
            <a:pPr>
              <a:spcBef>
                <a:spcPts val="0"/>
              </a:spcBef>
              <a:buClr>
                <a:schemeClr val="tx1"/>
              </a:buClr>
            </a:pPr>
            <a:endParaRPr lang="en-GB" sz="2000" noProof="0" dirty="0">
              <a:solidFill>
                <a:schemeClr val="tx1"/>
              </a:solidFill>
              <a:latin typeface="Quattrocento Sans" panose="020B0502050000020003"/>
            </a:endParaRPr>
          </a:p>
          <a:p>
            <a:pPr>
              <a:spcBef>
                <a:spcPts val="0"/>
              </a:spcBef>
              <a:buClr>
                <a:schemeClr val="tx1"/>
              </a:buClr>
            </a:pPr>
            <a:r>
              <a:rPr lang="en-GB" sz="2000" noProof="0" dirty="0">
                <a:solidFill>
                  <a:schemeClr val="tx1"/>
                </a:solidFill>
                <a:latin typeface="Quattrocento Sans" panose="020B0502050000020003"/>
              </a:rPr>
              <a:t>Candidates must study the SATI sworn translation manual (2020 edition) before applying for the practice test and exam.</a:t>
            </a:r>
          </a:p>
          <a:p>
            <a:pPr>
              <a:spcBef>
                <a:spcPts val="0"/>
              </a:spcBef>
              <a:buClr>
                <a:schemeClr val="tx1"/>
              </a:buClr>
              <a:buFont typeface="Courier New" panose="02070309020205020404" pitchFamily="49" charset="0"/>
              <a:buChar char="-"/>
            </a:pPr>
            <a:endParaRPr lang="en-GB" sz="2000" noProof="0" dirty="0">
              <a:solidFill>
                <a:schemeClr val="tx1"/>
              </a:solidFill>
              <a:latin typeface="Quattrocento Sans" panose="020B0502050000020003"/>
            </a:endParaRPr>
          </a:p>
          <a:p>
            <a:pPr>
              <a:spcBef>
                <a:spcPts val="0"/>
              </a:spcBef>
              <a:buClr>
                <a:schemeClr val="tx1"/>
              </a:buClr>
            </a:pPr>
            <a:r>
              <a:rPr lang="en-GB" sz="2000" noProof="0" dirty="0">
                <a:solidFill>
                  <a:schemeClr val="tx1"/>
                </a:solidFill>
                <a:latin typeface="Quattrocento Sans" panose="020B0502050000020003"/>
              </a:rPr>
              <a:t>Candidates must follow the conventions in the SATI sworn translation manual (2020 edition) to pass the exam.</a:t>
            </a:r>
          </a:p>
          <a:p>
            <a:pPr>
              <a:spcBef>
                <a:spcPts val="0"/>
              </a:spcBef>
              <a:buClr>
                <a:schemeClr val="tx1"/>
              </a:buClr>
              <a:buFont typeface="Courier New" panose="02070309020205020404" pitchFamily="49" charset="0"/>
              <a:buChar char="-"/>
            </a:pPr>
            <a:endParaRPr lang="en-GB" sz="2000" noProof="0" dirty="0">
              <a:solidFill>
                <a:schemeClr val="tx1"/>
              </a:solidFill>
              <a:latin typeface="Quattrocento Sans" panose="020B0502050000020003"/>
            </a:endParaRPr>
          </a:p>
          <a:p>
            <a:pPr>
              <a:spcBef>
                <a:spcPts val="0"/>
              </a:spcBef>
              <a:buClr>
                <a:schemeClr val="tx1"/>
              </a:buClr>
            </a:pPr>
            <a:r>
              <a:rPr lang="en-GB" sz="2000" noProof="0" dirty="0">
                <a:solidFill>
                  <a:schemeClr val="tx1"/>
                </a:solidFill>
                <a:latin typeface="Quattrocento Sans" panose="020B0502050000020003"/>
              </a:rPr>
              <a:t>Candidates should have a legal background or thorough knowledge of the legal systems relevant to the languages they are translating.</a:t>
            </a:r>
          </a:p>
          <a:p>
            <a:pPr>
              <a:spcBef>
                <a:spcPts val="0"/>
              </a:spcBef>
              <a:buClr>
                <a:schemeClr val="tx1"/>
              </a:buClr>
            </a:pPr>
            <a:endParaRPr lang="en-GB" sz="2000" noProof="0" dirty="0">
              <a:solidFill>
                <a:schemeClr val="tx1"/>
              </a:solidFill>
              <a:latin typeface="Quattrocento Sans" panose="020B0502050000020003"/>
            </a:endParaRPr>
          </a:p>
          <a:p>
            <a:pPr>
              <a:spcBef>
                <a:spcPts val="0"/>
              </a:spcBef>
              <a:buClr>
                <a:schemeClr val="tx1"/>
              </a:buClr>
            </a:pPr>
            <a:r>
              <a:rPr lang="en-GB" sz="2000" noProof="0" dirty="0">
                <a:solidFill>
                  <a:schemeClr val="tx1"/>
                </a:solidFill>
                <a:latin typeface="Quattrocento Sans" panose="020B0502050000020003"/>
              </a:rPr>
              <a:t>Once the candidate passes the accreditation exam, they have to be sworn in at the High Court of South Africa to complete the process. The court application procedure is explained in the SATI sworn translation manual (2020 edition).</a:t>
            </a:r>
          </a:p>
        </p:txBody>
      </p:sp>
      <p:sp>
        <p:nvSpPr>
          <p:cNvPr id="9" name="Footer Placeholder 4">
            <a:extLst>
              <a:ext uri="{FF2B5EF4-FFF2-40B4-BE49-F238E27FC236}">
                <a16:creationId xmlns:a16="http://schemas.microsoft.com/office/drawing/2014/main" id="{DDAA6DF9-9412-7B71-6F24-A490B18DE94E}"/>
              </a:ext>
            </a:extLst>
          </p:cNvPr>
          <p:cNvSpPr>
            <a:spLocks noGrp="1"/>
          </p:cNvSpPr>
          <p:nvPr>
            <p:ph type="ftr" sz="quarter" idx="11"/>
          </p:nvPr>
        </p:nvSpPr>
        <p:spPr>
          <a:xfrm>
            <a:off x="677334" y="6041362"/>
            <a:ext cx="6297612" cy="365125"/>
          </a:xfrm>
        </p:spPr>
        <p:txBody>
          <a:bodyPr/>
          <a:lstStyle/>
          <a:p>
            <a:r>
              <a:rPr lang="en-GB" dirty="0"/>
              <a:t>51 SWORN TRANSLATION Presentation</a:t>
            </a:r>
          </a:p>
        </p:txBody>
      </p:sp>
    </p:spTree>
    <p:extLst>
      <p:ext uri="{BB962C8B-B14F-4D97-AF65-F5344CB8AC3E}">
        <p14:creationId xmlns:p14="http://schemas.microsoft.com/office/powerpoint/2010/main" val="1959333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E70D4A-A42E-4BBF-9B23-44F5E3650CF0}"/>
              </a:ext>
            </a:extLst>
          </p:cNvPr>
          <p:cNvSpPr txBox="1"/>
          <p:nvPr/>
        </p:nvSpPr>
        <p:spPr>
          <a:xfrm>
            <a:off x="969643" y="1298453"/>
            <a:ext cx="8782706" cy="3816429"/>
          </a:xfrm>
          <a:prstGeom prst="rect">
            <a:avLst/>
          </a:prstGeom>
          <a:noFill/>
        </p:spPr>
        <p:txBody>
          <a:bodyPr wrap="square" lIns="91440" tIns="45720" rIns="91440" bIns="45720" rtlCol="0" anchor="t">
            <a:spAutoFit/>
          </a:bodyPr>
          <a:lstStyle/>
          <a:p>
            <a:r>
              <a:rPr lang="en-US" sz="2200" dirty="0">
                <a:latin typeface="Quattrocento Sans" panose="020B0502050000020003" pitchFamily="34" charset="0"/>
              </a:rPr>
              <a:t>The practice test in sworn translation will give candidates an idea of what to expect in the exam.  </a:t>
            </a:r>
          </a:p>
          <a:p>
            <a:pPr marL="342000" indent="-342900">
              <a:buFont typeface="Courier New" panose="02070309020205020404" pitchFamily="49" charset="0"/>
              <a:buChar char="-"/>
            </a:pPr>
            <a:endParaRPr lang="en-US" sz="2200" dirty="0">
              <a:latin typeface="Quattrocento Sans" panose="020B0502050000020003" pitchFamily="34" charset="0"/>
            </a:endParaRPr>
          </a:p>
          <a:p>
            <a:r>
              <a:rPr lang="en-US" sz="2200" dirty="0">
                <a:latin typeface="Quattrocento Sans" panose="020B0502050000020003" pitchFamily="34" charset="0"/>
              </a:rPr>
              <a:t>After taking the test, candidates will be able to determine </a:t>
            </a:r>
            <a:endParaRPr lang="en-US" sz="2200" dirty="0">
              <a:latin typeface="Quattrocento Sans" panose="020B0502050000020003" pitchFamily="34" charset="0"/>
              <a:cs typeface="Courier New" panose="02070309020205020404" pitchFamily="49" charset="0"/>
            </a:endParaRPr>
          </a:p>
          <a:p>
            <a:pPr marL="799200" lvl="1" indent="-342900">
              <a:buFont typeface="Arial" panose="020B0604020202020204" pitchFamily="34" charset="0"/>
              <a:buChar char="•"/>
            </a:pPr>
            <a:r>
              <a:rPr lang="en-US" sz="2200" dirty="0">
                <a:latin typeface="Quattrocento Sans" panose="020B0502050000020003" pitchFamily="34" charset="0"/>
              </a:rPr>
              <a:t>whether their legal knowledge is sufficient to pass the accreditation exam; and</a:t>
            </a:r>
          </a:p>
          <a:p>
            <a:pPr marL="799200" lvl="2" indent="-342900">
              <a:buFont typeface="Arial" panose="020B0604020202020204" pitchFamily="34" charset="0"/>
              <a:buChar char="•"/>
            </a:pPr>
            <a:r>
              <a:rPr lang="en-US" sz="2200" dirty="0">
                <a:latin typeface="Quattrocento Sans" panose="020B0502050000020003" pitchFamily="34" charset="0"/>
              </a:rPr>
              <a:t>whether they understand the correct use of the required certification, translator’s notes and format. </a:t>
            </a:r>
          </a:p>
          <a:p>
            <a:pPr marL="342000" lvl="1" indent="-342900">
              <a:buFont typeface="Courier New" panose="02070309020205020404" pitchFamily="49" charset="0"/>
              <a:buChar char="-"/>
            </a:pPr>
            <a:endParaRPr lang="en-US" sz="2200" dirty="0">
              <a:latin typeface="Quattrocento Sans" panose="020B0502050000020003" pitchFamily="34" charset="0"/>
            </a:endParaRPr>
          </a:p>
          <a:p>
            <a:r>
              <a:rPr lang="en-US" sz="2200" dirty="0">
                <a:latin typeface="Quattrocento Sans" panose="020B0502050000020003" pitchFamily="34" charset="0"/>
              </a:rPr>
              <a:t>Note that writing the practice test is </a:t>
            </a:r>
            <a:r>
              <a:rPr lang="en-US" sz="2200" b="1" dirty="0">
                <a:latin typeface="Quattrocento Sans" panose="020B0502050000020003" pitchFamily="34" charset="0"/>
              </a:rPr>
              <a:t>compulsory</a:t>
            </a:r>
            <a:r>
              <a:rPr lang="en-US" sz="2200" dirty="0">
                <a:latin typeface="Quattrocento Sans" panose="020B0502050000020003" pitchFamily="34" charset="0"/>
              </a:rPr>
              <a:t>, but passing the test is </a:t>
            </a:r>
            <a:r>
              <a:rPr lang="en-US" sz="2200" b="1" dirty="0">
                <a:latin typeface="Quattrocento Sans" panose="020B0502050000020003" pitchFamily="34" charset="0"/>
              </a:rPr>
              <a:t>not</a:t>
            </a:r>
            <a:r>
              <a:rPr lang="en-US" sz="2200" dirty="0">
                <a:latin typeface="Quattrocento Sans" panose="020B0502050000020003" pitchFamily="34" charset="0"/>
              </a:rPr>
              <a:t> a guarantee that the candidate will pass the exam.</a:t>
            </a:r>
            <a:endParaRPr lang="en-ZA" dirty="0"/>
          </a:p>
        </p:txBody>
      </p:sp>
      <p:sp>
        <p:nvSpPr>
          <p:cNvPr id="5" name="Footer Placeholder 4">
            <a:extLst>
              <a:ext uri="{FF2B5EF4-FFF2-40B4-BE49-F238E27FC236}">
                <a16:creationId xmlns:a16="http://schemas.microsoft.com/office/drawing/2014/main" id="{E834E7DA-7FDA-42E6-9AE8-E0EA9A4D035C}"/>
              </a:ext>
            </a:extLst>
          </p:cNvPr>
          <p:cNvSpPr>
            <a:spLocks noGrp="1"/>
          </p:cNvSpPr>
          <p:nvPr>
            <p:ph type="ftr" sz="quarter" idx="11"/>
          </p:nvPr>
        </p:nvSpPr>
        <p:spPr/>
        <p:txBody>
          <a:bodyPr/>
          <a:lstStyle/>
          <a:p>
            <a:r>
              <a:rPr lang="en-GB" dirty="0"/>
              <a:t>51 SWORN TRANSLATION Presentation</a:t>
            </a:r>
          </a:p>
        </p:txBody>
      </p:sp>
      <p:sp>
        <p:nvSpPr>
          <p:cNvPr id="7" name="TextBox 6">
            <a:extLst>
              <a:ext uri="{FF2B5EF4-FFF2-40B4-BE49-F238E27FC236}">
                <a16:creationId xmlns:a16="http://schemas.microsoft.com/office/drawing/2014/main" id="{352E4E2C-DCBC-D01F-4B49-216B8F7291E3}"/>
              </a:ext>
            </a:extLst>
          </p:cNvPr>
          <p:cNvSpPr txBox="1"/>
          <p:nvPr/>
        </p:nvSpPr>
        <p:spPr>
          <a:xfrm>
            <a:off x="-3640" y="351140"/>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Practice Test</a:t>
            </a:r>
            <a:endParaRPr lang="en-US" dirty="0">
              <a:solidFill>
                <a:schemeClr val="tx2"/>
              </a:solidFill>
            </a:endParaRPr>
          </a:p>
        </p:txBody>
      </p:sp>
    </p:spTree>
    <p:extLst>
      <p:ext uri="{BB962C8B-B14F-4D97-AF65-F5344CB8AC3E}">
        <p14:creationId xmlns:p14="http://schemas.microsoft.com/office/powerpoint/2010/main" val="179713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AD5EDAE1-81EF-459D-BAEE-053F3067FA76}"/>
              </a:ext>
            </a:extLst>
          </p:cNvPr>
          <p:cNvSpPr>
            <a:spLocks noGrp="1"/>
          </p:cNvSpPr>
          <p:nvPr>
            <p:ph type="ftr" sz="quarter" idx="11"/>
          </p:nvPr>
        </p:nvSpPr>
        <p:spPr/>
        <p:txBody>
          <a:bodyPr/>
          <a:lstStyle/>
          <a:p>
            <a:r>
              <a:rPr lang="en-GB" dirty="0"/>
              <a:t>51 SWORN TRANSLATION Presentation</a:t>
            </a:r>
          </a:p>
        </p:txBody>
      </p:sp>
      <p:sp>
        <p:nvSpPr>
          <p:cNvPr id="7" name="TextBox 6">
            <a:extLst>
              <a:ext uri="{FF2B5EF4-FFF2-40B4-BE49-F238E27FC236}">
                <a16:creationId xmlns:a16="http://schemas.microsoft.com/office/drawing/2014/main" id="{A6037B6B-EA0C-FAC0-9FAB-0A2B7EF6D35C}"/>
              </a:ext>
            </a:extLst>
          </p:cNvPr>
          <p:cNvSpPr txBox="1"/>
          <p:nvPr/>
        </p:nvSpPr>
        <p:spPr>
          <a:xfrm>
            <a:off x="768256" y="638127"/>
            <a:ext cx="8777844" cy="1323439"/>
          </a:xfrm>
          <a:prstGeom prst="rect">
            <a:avLst/>
          </a:prstGeom>
          <a:noFill/>
        </p:spPr>
        <p:txBody>
          <a:bodyPr wrap="square" lIns="91440" tIns="45720" rIns="91440" bIns="45720" rtlCol="0" anchor="t">
            <a:spAutoFit/>
          </a:bodyPr>
          <a:lstStyle/>
          <a:p>
            <a:pPr algn="ctr"/>
            <a:r>
              <a:rPr lang="en-US" sz="4000" b="1" spc="300" dirty="0">
                <a:solidFill>
                  <a:schemeClr val="tx2"/>
                </a:solidFill>
                <a:latin typeface="Quattrocento Sans"/>
              </a:rPr>
              <a:t>Differences between Practice Test and Examination</a:t>
            </a:r>
            <a:endParaRPr lang="en-US" sz="4000" dirty="0">
              <a:solidFill>
                <a:schemeClr val="tx2"/>
              </a:solidFill>
            </a:endParaRPr>
          </a:p>
        </p:txBody>
      </p:sp>
      <p:graphicFrame>
        <p:nvGraphicFramePr>
          <p:cNvPr id="8" name="Table 8">
            <a:extLst>
              <a:ext uri="{FF2B5EF4-FFF2-40B4-BE49-F238E27FC236}">
                <a16:creationId xmlns:a16="http://schemas.microsoft.com/office/drawing/2014/main" id="{EF3B79E0-0963-D89D-4D3B-0CC8A84436D8}"/>
              </a:ext>
            </a:extLst>
          </p:cNvPr>
          <p:cNvGraphicFramePr>
            <a:graphicFrameLocks noGrp="1"/>
          </p:cNvGraphicFramePr>
          <p:nvPr>
            <p:extLst>
              <p:ext uri="{D42A27DB-BD31-4B8C-83A1-F6EECF244321}">
                <p14:modId xmlns:p14="http://schemas.microsoft.com/office/powerpoint/2010/main" val="2026131313"/>
              </p:ext>
            </p:extLst>
          </p:nvPr>
        </p:nvGraphicFramePr>
        <p:xfrm>
          <a:off x="1187532" y="2622467"/>
          <a:ext cx="8168640" cy="2286000"/>
        </p:xfrm>
        <a:graphic>
          <a:graphicData uri="http://schemas.openxmlformats.org/drawingml/2006/table">
            <a:tbl>
              <a:tblPr firstRow="1" bandRow="1">
                <a:tableStyleId>{5C22544A-7EE6-4342-B048-85BDC9FD1C3A}</a:tableStyleId>
              </a:tblPr>
              <a:tblGrid>
                <a:gridCol w="4084320">
                  <a:extLst>
                    <a:ext uri="{9D8B030D-6E8A-4147-A177-3AD203B41FA5}">
                      <a16:colId xmlns:a16="http://schemas.microsoft.com/office/drawing/2014/main" val="2739930226"/>
                    </a:ext>
                  </a:extLst>
                </a:gridCol>
                <a:gridCol w="4084320">
                  <a:extLst>
                    <a:ext uri="{9D8B030D-6E8A-4147-A177-3AD203B41FA5}">
                      <a16:colId xmlns:a16="http://schemas.microsoft.com/office/drawing/2014/main" val="2765133589"/>
                    </a:ext>
                  </a:extLst>
                </a:gridCol>
              </a:tblGrid>
              <a:tr h="358733">
                <a:tc>
                  <a:txBody>
                    <a:bodyPr/>
                    <a:lstStyle/>
                    <a:p>
                      <a:pPr lvl="0" algn="ctr">
                        <a:buNone/>
                      </a:pPr>
                      <a:r>
                        <a:rPr lang="en-US" sz="2000" dirty="0">
                          <a:solidFill>
                            <a:schemeClr val="tx1"/>
                          </a:solidFill>
                          <a:latin typeface="Quattrocento Sans"/>
                        </a:rPr>
                        <a:t>Practice Test</a:t>
                      </a:r>
                    </a:p>
                  </a:txBody>
                  <a:tcPr>
                    <a:lnL w="0">
                      <a:noFill/>
                    </a:lnL>
                    <a:lnR w="0">
                      <a:noFill/>
                    </a:lnR>
                    <a:lnT w="0">
                      <a:noFill/>
                    </a:lnT>
                    <a:lnB w="0">
                      <a:noFill/>
                    </a:lnB>
                    <a:noFill/>
                  </a:tcPr>
                </a:tc>
                <a:tc>
                  <a:txBody>
                    <a:bodyPr/>
                    <a:lstStyle/>
                    <a:p>
                      <a:pPr lvl="0" algn="ctr">
                        <a:buNone/>
                      </a:pPr>
                      <a:r>
                        <a:rPr lang="en-US" sz="2000" b="1" kern="1200" noProof="0" dirty="0">
                          <a:solidFill>
                            <a:schemeClr val="tx1"/>
                          </a:solidFill>
                          <a:latin typeface="Quattrocento Sans"/>
                          <a:ea typeface="+mn-ea"/>
                          <a:cs typeface="+mn-cs"/>
                        </a:rPr>
                        <a:t>Examination</a:t>
                      </a:r>
                      <a:endParaRPr lang="en-US" sz="2000" b="1" kern="1200">
                        <a:solidFill>
                          <a:schemeClr val="tx1"/>
                        </a:solidFill>
                        <a:latin typeface="Quattrocento Sans"/>
                        <a:ea typeface="+mn-ea"/>
                        <a:cs typeface="+mn-cs"/>
                      </a:endParaRPr>
                    </a:p>
                  </a:txBody>
                  <a:tcPr>
                    <a:lnL w="0">
                      <a:noFill/>
                    </a:lnL>
                    <a:lnR w="0">
                      <a:noFill/>
                    </a:lnR>
                    <a:lnT w="0">
                      <a:noFill/>
                    </a:lnT>
                    <a:lnB w="0">
                      <a:noFill/>
                    </a:lnB>
                    <a:noFill/>
                  </a:tcPr>
                </a:tc>
                <a:extLst>
                  <a:ext uri="{0D108BD9-81ED-4DB2-BD59-A6C34878D82A}">
                    <a16:rowId xmlns:a16="http://schemas.microsoft.com/office/drawing/2014/main" val="1431309279"/>
                  </a:ext>
                </a:extLst>
              </a:tr>
              <a:tr h="370839">
                <a:tc>
                  <a:txBody>
                    <a:bodyPr/>
                    <a:lstStyle/>
                    <a:p>
                      <a:pPr lvl="0" algn="ctr">
                        <a:buNone/>
                      </a:pPr>
                      <a:r>
                        <a:rPr lang="en-GB" sz="2000" dirty="0">
                          <a:latin typeface="Quattrocento Sans"/>
                        </a:rPr>
                        <a:t>1 text</a:t>
                      </a:r>
                      <a:endParaRPr lang="en-US" sz="2000">
                        <a:latin typeface="Quattrocento Sans"/>
                      </a:endParaRPr>
                    </a:p>
                  </a:txBody>
                  <a:tcPr>
                    <a:lnL w="0">
                      <a:noFill/>
                    </a:lnL>
                    <a:lnR w="0">
                      <a:noFill/>
                    </a:lnR>
                    <a:lnT w="0">
                      <a:noFill/>
                    </a:lnT>
                    <a:lnB w="0">
                      <a:noFill/>
                    </a:lnB>
                    <a:noFill/>
                  </a:tcPr>
                </a:tc>
                <a:tc>
                  <a:txBody>
                    <a:bodyPr/>
                    <a:lstStyle/>
                    <a:p>
                      <a:pPr lvl="0" algn="ctr">
                        <a:buNone/>
                      </a:pPr>
                      <a:r>
                        <a:rPr lang="en-GB" sz="2000" dirty="0">
                          <a:latin typeface="Quattrocento Sans"/>
                        </a:rPr>
                        <a:t>5 or 6 texts </a:t>
                      </a:r>
                    </a:p>
                  </a:txBody>
                  <a:tcPr>
                    <a:lnL w="0">
                      <a:noFill/>
                    </a:lnL>
                    <a:lnR w="0">
                      <a:noFill/>
                    </a:lnR>
                    <a:lnT w="0">
                      <a:noFill/>
                    </a:lnT>
                    <a:lnB w="0">
                      <a:noFill/>
                    </a:lnB>
                    <a:noFill/>
                  </a:tcPr>
                </a:tc>
                <a:extLst>
                  <a:ext uri="{0D108BD9-81ED-4DB2-BD59-A6C34878D82A}">
                    <a16:rowId xmlns:a16="http://schemas.microsoft.com/office/drawing/2014/main" val="2493343878"/>
                  </a:ext>
                </a:extLst>
              </a:tr>
              <a:tr h="370838">
                <a:tc>
                  <a:txBody>
                    <a:bodyPr/>
                    <a:lstStyle/>
                    <a:p>
                      <a:pPr lvl="0" algn="ctr">
                        <a:buNone/>
                      </a:pPr>
                      <a:r>
                        <a:rPr lang="en-GB" sz="2000" dirty="0">
                          <a:latin typeface="Quattrocento Sans"/>
                        </a:rPr>
                        <a:t>3 months' time limit</a:t>
                      </a:r>
                    </a:p>
                  </a:txBody>
                  <a:tcPr>
                    <a:lnL w="0">
                      <a:noFill/>
                    </a:lnL>
                    <a:lnR w="0">
                      <a:noFill/>
                    </a:lnR>
                    <a:lnT w="0">
                      <a:noFill/>
                    </a:lnT>
                    <a:lnB w="0">
                      <a:noFill/>
                    </a:lnB>
                    <a:noFill/>
                  </a:tcPr>
                </a:tc>
                <a:tc>
                  <a:txBody>
                    <a:bodyPr/>
                    <a:lstStyle/>
                    <a:p>
                      <a:pPr lvl="0" algn="ctr">
                        <a:buNone/>
                      </a:pPr>
                      <a:r>
                        <a:rPr lang="en-GB" sz="2000" dirty="0">
                          <a:latin typeface="Quattrocento Sans"/>
                        </a:rPr>
                        <a:t>24 hours</a:t>
                      </a:r>
                    </a:p>
                  </a:txBody>
                  <a:tcPr>
                    <a:lnL w="0">
                      <a:noFill/>
                    </a:lnL>
                    <a:lnR w="0">
                      <a:noFill/>
                    </a:lnR>
                    <a:lnT w="0">
                      <a:noFill/>
                    </a:lnT>
                    <a:lnB w="0">
                      <a:noFill/>
                    </a:lnB>
                    <a:noFill/>
                  </a:tcPr>
                </a:tc>
                <a:extLst>
                  <a:ext uri="{0D108BD9-81ED-4DB2-BD59-A6C34878D82A}">
                    <a16:rowId xmlns:a16="http://schemas.microsoft.com/office/drawing/2014/main" val="3377464041"/>
                  </a:ext>
                </a:extLst>
              </a:tr>
              <a:tr h="370838">
                <a:tc>
                  <a:txBody>
                    <a:bodyPr/>
                    <a:lstStyle/>
                    <a:p>
                      <a:pPr lvl="0" algn="ctr">
                        <a:buNone/>
                      </a:pPr>
                      <a:r>
                        <a:rPr lang="en-GB" sz="2000" dirty="0">
                          <a:latin typeface="Quattrocento Sans"/>
                        </a:rPr>
                        <a:t>Marked by 1 examiner</a:t>
                      </a:r>
                    </a:p>
                  </a:txBody>
                  <a:tcPr>
                    <a:lnL w="0">
                      <a:noFill/>
                    </a:lnL>
                    <a:lnR w="0">
                      <a:noFill/>
                    </a:lnR>
                    <a:lnT w="0">
                      <a:noFill/>
                    </a:lnT>
                    <a:lnB w="0" cap="flat" cmpd="sng" algn="ctr">
                      <a:noFill/>
                      <a:prstDash val="solid"/>
                      <a:round/>
                      <a:headEnd type="none" w="med" len="med"/>
                      <a:tailEnd type="none" w="med" len="med"/>
                    </a:lnB>
                    <a:noFill/>
                  </a:tcPr>
                </a:tc>
                <a:tc>
                  <a:txBody>
                    <a:bodyPr/>
                    <a:lstStyle/>
                    <a:p>
                      <a:pPr lvl="0" algn="ctr">
                        <a:buNone/>
                      </a:pPr>
                      <a:r>
                        <a:rPr lang="en-GB" sz="2000" dirty="0">
                          <a:latin typeface="Quattrocento Sans"/>
                        </a:rPr>
                        <a:t>Marked by 2 examiners</a:t>
                      </a:r>
                    </a:p>
                  </a:txBody>
                  <a:tcPr>
                    <a:lnL w="0">
                      <a:noFill/>
                    </a:lnL>
                    <a:lnR w="0">
                      <a:noFill/>
                    </a:lnR>
                    <a:lnT w="0">
                      <a:noFill/>
                    </a:lnT>
                    <a:lnB w="0" cap="flat" cmpd="sng" algn="ctr">
                      <a:noFill/>
                      <a:prstDash val="solid"/>
                      <a:round/>
                      <a:headEnd type="none" w="med" len="med"/>
                      <a:tailEnd type="none" w="med" len="med"/>
                    </a:lnB>
                    <a:noFill/>
                  </a:tcPr>
                </a:tc>
                <a:extLst>
                  <a:ext uri="{0D108BD9-81ED-4DB2-BD59-A6C34878D82A}">
                    <a16:rowId xmlns:a16="http://schemas.microsoft.com/office/drawing/2014/main" val="296334590"/>
                  </a:ext>
                </a:extLst>
              </a:tr>
              <a:tr h="370838">
                <a:tc>
                  <a:txBody>
                    <a:bodyPr/>
                    <a:lstStyle/>
                    <a:p>
                      <a:pPr lvl="0" algn="ctr">
                        <a:buNone/>
                      </a:pPr>
                      <a:r>
                        <a:rPr lang="en-GB" sz="2000" dirty="0">
                          <a:latin typeface="Quattrocento Sans"/>
                        </a:rPr>
                        <a:t>Test paper is sent back with marks of the examiner</a:t>
                      </a:r>
                    </a:p>
                  </a:txBody>
                  <a:tcPr>
                    <a:lnL w="0">
                      <a:noFill/>
                    </a:lnL>
                    <a:lnR w="0">
                      <a:noFill/>
                    </a:lnR>
                    <a:lnT w="0">
                      <a:noFill/>
                    </a:lnT>
                    <a:lnB w="0">
                      <a:noFill/>
                    </a:lnB>
                    <a:noFill/>
                  </a:tcPr>
                </a:tc>
                <a:tc>
                  <a:txBody>
                    <a:bodyPr/>
                    <a:lstStyle/>
                    <a:p>
                      <a:pPr lvl="0" algn="ctr">
                        <a:buNone/>
                      </a:pPr>
                      <a:r>
                        <a:rPr lang="en-GB" sz="2000" dirty="0">
                          <a:latin typeface="Quattrocento Sans"/>
                        </a:rPr>
                        <a:t>Complete report by accreditation officer is sent back</a:t>
                      </a:r>
                    </a:p>
                  </a:txBody>
                  <a:tcPr>
                    <a:lnL w="0">
                      <a:noFill/>
                    </a:lnL>
                    <a:lnR w="0">
                      <a:noFill/>
                    </a:lnR>
                    <a:lnT w="0">
                      <a:noFill/>
                    </a:lnT>
                    <a:lnB w="0">
                      <a:noFill/>
                    </a:lnB>
                    <a:noFill/>
                  </a:tcPr>
                </a:tc>
                <a:extLst>
                  <a:ext uri="{0D108BD9-81ED-4DB2-BD59-A6C34878D82A}">
                    <a16:rowId xmlns:a16="http://schemas.microsoft.com/office/drawing/2014/main" val="2212190539"/>
                  </a:ext>
                </a:extLst>
              </a:tr>
            </a:tbl>
          </a:graphicData>
        </a:graphic>
      </p:graphicFrame>
    </p:spTree>
    <p:extLst>
      <p:ext uri="{BB962C8B-B14F-4D97-AF65-F5344CB8AC3E}">
        <p14:creationId xmlns:p14="http://schemas.microsoft.com/office/powerpoint/2010/main" val="287015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843E8E-0AF5-4AC5-9F0A-8C0D35CDCBCF}"/>
              </a:ext>
            </a:extLst>
          </p:cNvPr>
          <p:cNvSpPr txBox="1"/>
          <p:nvPr/>
        </p:nvSpPr>
        <p:spPr>
          <a:xfrm>
            <a:off x="827827" y="1212914"/>
            <a:ext cx="9799739" cy="4493538"/>
          </a:xfrm>
          <a:prstGeom prst="rect">
            <a:avLst/>
          </a:prstGeom>
          <a:noFill/>
        </p:spPr>
        <p:txBody>
          <a:bodyPr wrap="square" rtlCol="0">
            <a:spAutoFit/>
          </a:bodyPr>
          <a:lstStyle/>
          <a:p>
            <a:r>
              <a:rPr lang="en-US" sz="2200" dirty="0">
                <a:latin typeface="Quattrocento Sans" panose="020B0502050000020003" pitchFamily="34" charset="0"/>
              </a:rPr>
              <a:t>In the practice test, the following will constitute a fail:</a:t>
            </a:r>
          </a:p>
          <a:p>
            <a:pPr marL="342900" indent="-342900">
              <a:buFont typeface="Courier New" panose="02070309020205020404" pitchFamily="49" charset="0"/>
              <a:buChar char="-"/>
            </a:pPr>
            <a:r>
              <a:rPr lang="en-US" sz="2200" dirty="0">
                <a:latin typeface="Quattrocento Sans" panose="020B0502050000020003" pitchFamily="34" charset="0"/>
              </a:rPr>
              <a:t>Two or more major errors</a:t>
            </a:r>
          </a:p>
          <a:p>
            <a:r>
              <a:rPr lang="en-US" sz="2200" i="1" dirty="0">
                <a:latin typeface="Quattrocento Sans" panose="020B0502050000020003" pitchFamily="34" charset="0"/>
              </a:rPr>
              <a:t>	or</a:t>
            </a:r>
          </a:p>
          <a:p>
            <a:pPr marL="342900" indent="-342900">
              <a:buFont typeface="Courier New" panose="02070309020205020404" pitchFamily="49" charset="0"/>
              <a:buChar char="-"/>
            </a:pPr>
            <a:r>
              <a:rPr lang="en-US" sz="2200" dirty="0">
                <a:latin typeface="Quattrocento Sans" panose="020B0502050000020003" pitchFamily="34" charset="0"/>
              </a:rPr>
              <a:t>One major error plus four minor errors</a:t>
            </a:r>
          </a:p>
          <a:p>
            <a:r>
              <a:rPr lang="en-US" sz="2200" i="1" dirty="0">
                <a:latin typeface="Quattrocento Sans" panose="020B0502050000020003" pitchFamily="34" charset="0"/>
              </a:rPr>
              <a:t>	or</a:t>
            </a:r>
          </a:p>
          <a:p>
            <a:pPr marL="342900" indent="-342900">
              <a:buFont typeface="Courier New" panose="02070309020205020404" pitchFamily="49" charset="0"/>
              <a:buChar char="-"/>
            </a:pPr>
            <a:r>
              <a:rPr lang="en-US" sz="2200" dirty="0">
                <a:latin typeface="Quattrocento Sans" panose="020B0502050000020003" pitchFamily="34" charset="0"/>
              </a:rPr>
              <a:t>Eight or more  minor errors</a:t>
            </a:r>
          </a:p>
          <a:p>
            <a:pPr marL="342000" indent="-342000"/>
            <a:endParaRPr lang="en-US" sz="2200" dirty="0">
              <a:latin typeface="Quattrocento Sans" panose="020B0502050000020003" pitchFamily="34" charset="0"/>
            </a:endParaRPr>
          </a:p>
          <a:p>
            <a:pPr marL="342000" indent="-342000"/>
            <a:r>
              <a:rPr lang="en-US" sz="2200" dirty="0">
                <a:latin typeface="Quattrocento Sans" panose="020B0502050000020003" pitchFamily="34" charset="0"/>
              </a:rPr>
              <a:t>If the candidate fails the practice test, the following waiting periods apply for  proceeding to the accreditation exam in sworn translation</a:t>
            </a:r>
          </a:p>
          <a:p>
            <a:pPr marL="342900" indent="-342900">
              <a:buFont typeface="Courier New" panose="02070309020205020404" pitchFamily="49" charset="0"/>
              <a:buChar char="-"/>
            </a:pPr>
            <a:r>
              <a:rPr lang="en-US" sz="2200" dirty="0">
                <a:latin typeface="Quattrocento Sans" panose="020B0502050000020003" pitchFamily="34" charset="0"/>
              </a:rPr>
              <a:t>  No major errors and up to 15 minor errors:  3 months</a:t>
            </a:r>
          </a:p>
          <a:p>
            <a:pPr marL="342900" indent="-342900">
              <a:buFont typeface="Courier New" panose="02070309020205020404" pitchFamily="49" charset="0"/>
              <a:buChar char="-"/>
            </a:pPr>
            <a:r>
              <a:rPr lang="en-US" sz="2200" dirty="0">
                <a:latin typeface="Quattrocento Sans" panose="020B0502050000020003" pitchFamily="34" charset="0"/>
              </a:rPr>
              <a:t>  No major errors and 15+ minor errors: 6 months</a:t>
            </a:r>
          </a:p>
          <a:p>
            <a:pPr marL="342900" indent="-342900">
              <a:buFont typeface="Courier New" panose="02070309020205020404" pitchFamily="49" charset="0"/>
              <a:buChar char="-"/>
            </a:pPr>
            <a:r>
              <a:rPr lang="en-US" sz="2200" dirty="0">
                <a:latin typeface="Quattrocento Sans" panose="020B0502050000020003" pitchFamily="34" charset="0"/>
              </a:rPr>
              <a:t>  One or more major errors and up to ten minor errors: 6 months</a:t>
            </a:r>
          </a:p>
          <a:p>
            <a:pPr marL="342900" indent="-342900">
              <a:buFont typeface="Courier New" panose="02070309020205020404" pitchFamily="49" charset="0"/>
              <a:buChar char="-"/>
            </a:pPr>
            <a:r>
              <a:rPr lang="en-US" sz="2200" dirty="0">
                <a:latin typeface="Quattrocento Sans" panose="020B0502050000020003" pitchFamily="34" charset="0"/>
              </a:rPr>
              <a:t>  One or more major errors and ten minor errors: 8 months</a:t>
            </a:r>
          </a:p>
        </p:txBody>
      </p:sp>
      <p:sp>
        <p:nvSpPr>
          <p:cNvPr id="5" name="Footer Placeholder 4">
            <a:extLst>
              <a:ext uri="{FF2B5EF4-FFF2-40B4-BE49-F238E27FC236}">
                <a16:creationId xmlns:a16="http://schemas.microsoft.com/office/drawing/2014/main" id="{3469D9CC-F57F-4132-9A31-82017F78E4DA}"/>
              </a:ext>
            </a:extLst>
          </p:cNvPr>
          <p:cNvSpPr>
            <a:spLocks noGrp="1"/>
          </p:cNvSpPr>
          <p:nvPr>
            <p:ph type="ftr" sz="quarter" idx="11"/>
          </p:nvPr>
        </p:nvSpPr>
        <p:spPr/>
        <p:txBody>
          <a:bodyPr/>
          <a:lstStyle/>
          <a:p>
            <a:r>
              <a:rPr lang="en-GB" dirty="0"/>
              <a:t>51 SWORN TRANSLATION Presentation</a:t>
            </a:r>
          </a:p>
        </p:txBody>
      </p:sp>
      <p:sp>
        <p:nvSpPr>
          <p:cNvPr id="7" name="TextBox 6">
            <a:extLst>
              <a:ext uri="{FF2B5EF4-FFF2-40B4-BE49-F238E27FC236}">
                <a16:creationId xmlns:a16="http://schemas.microsoft.com/office/drawing/2014/main" id="{EDF5F454-2791-5450-64C8-DAFC4913F294}"/>
              </a:ext>
            </a:extLst>
          </p:cNvPr>
          <p:cNvSpPr txBox="1"/>
          <p:nvPr/>
        </p:nvSpPr>
        <p:spPr>
          <a:xfrm>
            <a:off x="0" y="183685"/>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Failing the practice test</a:t>
            </a:r>
            <a:endParaRPr lang="en-US" dirty="0"/>
          </a:p>
        </p:txBody>
      </p:sp>
    </p:spTree>
    <p:extLst>
      <p:ext uri="{BB962C8B-B14F-4D97-AF65-F5344CB8AC3E}">
        <p14:creationId xmlns:p14="http://schemas.microsoft.com/office/powerpoint/2010/main" val="410719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234024-633F-4FE3-85A4-63C47651522E}"/>
              </a:ext>
            </a:extLst>
          </p:cNvPr>
          <p:cNvSpPr txBox="1"/>
          <p:nvPr/>
        </p:nvSpPr>
        <p:spPr>
          <a:xfrm>
            <a:off x="-2446" y="791545"/>
            <a:ext cx="11143013"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ea typeface="Nunito Bold" charset="0"/>
                <a:cs typeface="Arima Madurai Semi" pitchFamily="2" charset="77"/>
              </a:rPr>
              <a:t>Preparing for the exam</a:t>
            </a:r>
          </a:p>
        </p:txBody>
      </p:sp>
      <p:sp>
        <p:nvSpPr>
          <p:cNvPr id="3" name="TextBox 2">
            <a:extLst>
              <a:ext uri="{FF2B5EF4-FFF2-40B4-BE49-F238E27FC236}">
                <a16:creationId xmlns:a16="http://schemas.microsoft.com/office/drawing/2014/main" id="{2B207D09-F6C0-4CDD-94C4-97EA7CF81241}"/>
              </a:ext>
            </a:extLst>
          </p:cNvPr>
          <p:cNvSpPr txBox="1"/>
          <p:nvPr/>
        </p:nvSpPr>
        <p:spPr>
          <a:xfrm>
            <a:off x="676719" y="2372842"/>
            <a:ext cx="8891563" cy="2123658"/>
          </a:xfrm>
          <a:prstGeom prst="rect">
            <a:avLst/>
          </a:prstGeom>
          <a:noFill/>
        </p:spPr>
        <p:txBody>
          <a:bodyPr wrap="square" lIns="91440" tIns="45720" rIns="91440" bIns="45720" rtlCol="0" anchor="t">
            <a:spAutoFit/>
          </a:bodyPr>
          <a:lstStyle/>
          <a:p>
            <a:pPr algn="just"/>
            <a:r>
              <a:rPr lang="en-US" sz="2200" dirty="0">
                <a:latin typeface="Quattrocento Sans" panose="020B0502050000020003" pitchFamily="34" charset="0"/>
              </a:rPr>
              <a:t>The SATI examination is designed for candidates who are already experts and seasoned translators and would like to add SATI accreditation to their qualifications.</a:t>
            </a:r>
            <a:endParaRPr lang="en-US" dirty="0"/>
          </a:p>
          <a:p>
            <a:pPr algn="just"/>
            <a:endParaRPr lang="en-US" sz="2200" dirty="0">
              <a:latin typeface="Quattrocento Sans" panose="020B0502050000020003" pitchFamily="34" charset="0"/>
            </a:endParaRPr>
          </a:p>
          <a:p>
            <a:r>
              <a:rPr lang="en-US" sz="2200" dirty="0">
                <a:latin typeface="Quattrocento Sans" panose="020B0502050000020003" pitchFamily="34" charset="0"/>
              </a:rPr>
              <a:t>SATI provides a sworn translation manual (2020 edition) to assist candidates in preparing for the exam.</a:t>
            </a:r>
          </a:p>
        </p:txBody>
      </p:sp>
      <p:sp>
        <p:nvSpPr>
          <p:cNvPr id="5" name="Footer Placeholder 4">
            <a:extLst>
              <a:ext uri="{FF2B5EF4-FFF2-40B4-BE49-F238E27FC236}">
                <a16:creationId xmlns:a16="http://schemas.microsoft.com/office/drawing/2014/main" id="{027B06A0-5D12-47F6-80A5-4DC627234774}"/>
              </a:ext>
            </a:extLst>
          </p:cNvPr>
          <p:cNvSpPr>
            <a:spLocks noGrp="1"/>
          </p:cNvSpPr>
          <p:nvPr>
            <p:ph type="ftr" sz="quarter" idx="11"/>
          </p:nvPr>
        </p:nvSpPr>
        <p:spPr/>
        <p:txBody>
          <a:bodyPr/>
          <a:lstStyle/>
          <a:p>
            <a:r>
              <a:rPr lang="en-GB" dirty="0"/>
              <a:t>51 SWORN TRANSLATION Presentation</a:t>
            </a:r>
          </a:p>
        </p:txBody>
      </p:sp>
    </p:spTree>
    <p:extLst>
      <p:ext uri="{BB962C8B-B14F-4D97-AF65-F5344CB8AC3E}">
        <p14:creationId xmlns:p14="http://schemas.microsoft.com/office/powerpoint/2010/main" val="579926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3BDBF0-133F-48C5-976E-6AC42E9B8430}"/>
              </a:ext>
            </a:extLst>
          </p:cNvPr>
          <p:cNvSpPr txBox="1"/>
          <p:nvPr/>
        </p:nvSpPr>
        <p:spPr>
          <a:xfrm>
            <a:off x="676810" y="1243998"/>
            <a:ext cx="9486025" cy="4615302"/>
          </a:xfrm>
          <a:prstGeom prst="rect">
            <a:avLst/>
          </a:prstGeom>
          <a:noFill/>
        </p:spPr>
        <p:txBody>
          <a:bodyPr wrap="square" lIns="91440" tIns="45720" rIns="91440" bIns="45720" rtlCol="0" anchor="t">
            <a:spAutoFit/>
          </a:bodyPr>
          <a:lstStyle/>
          <a:p>
            <a:pPr marL="342900" indent="-342900" algn="just">
              <a:lnSpc>
                <a:spcPct val="150000"/>
              </a:lnSpc>
              <a:buFontTx/>
              <a:buChar char="-"/>
            </a:pPr>
            <a:r>
              <a:rPr lang="en-US" sz="2200" dirty="0">
                <a:latin typeface="Quattrocento Sans"/>
              </a:rPr>
              <a:t>A suitable date and time is agreed with the Accreditation Officer</a:t>
            </a:r>
            <a:endParaRPr lang="en-US" dirty="0"/>
          </a:p>
          <a:p>
            <a:pPr marL="342900" indent="-342900" algn="just">
              <a:lnSpc>
                <a:spcPct val="150000"/>
              </a:lnSpc>
              <a:buFontTx/>
              <a:buChar char="-"/>
            </a:pPr>
            <a:r>
              <a:rPr lang="en-US" sz="2200" dirty="0">
                <a:latin typeface="Quattrocento Sans"/>
              </a:rPr>
              <a:t>On said date and time, the candidate will receive the password-protected examination documents via email</a:t>
            </a:r>
          </a:p>
          <a:p>
            <a:pPr marL="342900" indent="-342900" algn="just">
              <a:lnSpc>
                <a:spcPct val="150000"/>
              </a:lnSpc>
              <a:buFontTx/>
              <a:buChar char="-"/>
            </a:pPr>
            <a:r>
              <a:rPr lang="en-US" sz="2200" dirty="0">
                <a:latin typeface="Quattrocento Sans"/>
              </a:rPr>
              <a:t>The candidate must complete and return the documents within 24 hours</a:t>
            </a:r>
          </a:p>
          <a:p>
            <a:pPr marL="342900" indent="-342900" algn="just">
              <a:lnSpc>
                <a:spcPct val="150000"/>
              </a:lnSpc>
              <a:buFontTx/>
              <a:buChar char="-"/>
            </a:pPr>
            <a:r>
              <a:rPr lang="en-US" sz="2200" dirty="0">
                <a:latin typeface="Quattrocento Sans"/>
                <a:ea typeface="+mn-lt"/>
                <a:cs typeface="+mn-lt"/>
              </a:rPr>
              <a:t>The candidate must complete</a:t>
            </a:r>
            <a:r>
              <a:rPr lang="en-US" sz="2200" dirty="0">
                <a:latin typeface="Quattrocento Sans"/>
              </a:rPr>
              <a:t> a Solemn Statement declaring that the translation is their own work</a:t>
            </a:r>
          </a:p>
          <a:p>
            <a:pPr indent="-342900" algn="just">
              <a:lnSpc>
                <a:spcPct val="150000"/>
              </a:lnSpc>
              <a:buFontTx/>
              <a:buChar char="-"/>
            </a:pPr>
            <a:r>
              <a:rPr lang="en-US" sz="2200" dirty="0">
                <a:latin typeface="Quattrocento Sans"/>
              </a:rPr>
              <a:t>If any of these conditions are not complied with, the examination will be declared null and void, the examination fee will be forfeited, and the candidate will have to wait 12 months before they may apply again</a:t>
            </a:r>
            <a:endParaRPr lang="en-US" sz="2200" dirty="0">
              <a:latin typeface="Quattrocento Sans" panose="020B0502050000020003" pitchFamily="34" charset="0"/>
            </a:endParaRPr>
          </a:p>
        </p:txBody>
      </p:sp>
      <p:sp>
        <p:nvSpPr>
          <p:cNvPr id="5" name="Footer Placeholder 4">
            <a:extLst>
              <a:ext uri="{FF2B5EF4-FFF2-40B4-BE49-F238E27FC236}">
                <a16:creationId xmlns:a16="http://schemas.microsoft.com/office/drawing/2014/main" id="{E91F9E04-C372-4F26-A686-F0D375B2EA96}"/>
              </a:ext>
            </a:extLst>
          </p:cNvPr>
          <p:cNvSpPr>
            <a:spLocks noGrp="1"/>
          </p:cNvSpPr>
          <p:nvPr>
            <p:ph type="ftr" sz="quarter" idx="11"/>
          </p:nvPr>
        </p:nvSpPr>
        <p:spPr/>
        <p:txBody>
          <a:bodyPr/>
          <a:lstStyle/>
          <a:p>
            <a:r>
              <a:rPr lang="en-GB" dirty="0"/>
              <a:t>51 SWORN TRANSLATION Presentation</a:t>
            </a:r>
          </a:p>
        </p:txBody>
      </p:sp>
      <p:sp>
        <p:nvSpPr>
          <p:cNvPr id="7" name="TextBox 6">
            <a:extLst>
              <a:ext uri="{FF2B5EF4-FFF2-40B4-BE49-F238E27FC236}">
                <a16:creationId xmlns:a16="http://schemas.microsoft.com/office/drawing/2014/main" id="{156049AC-60CB-B43F-D04F-2C07ADC374E2}"/>
              </a:ext>
            </a:extLst>
          </p:cNvPr>
          <p:cNvSpPr txBox="1"/>
          <p:nvPr/>
        </p:nvSpPr>
        <p:spPr>
          <a:xfrm>
            <a:off x="-3640" y="351140"/>
            <a:ext cx="11004467"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Venue and Date</a:t>
            </a:r>
            <a:endParaRPr lang="en-US" dirty="0"/>
          </a:p>
        </p:txBody>
      </p:sp>
    </p:spTree>
    <p:extLst>
      <p:ext uri="{BB962C8B-B14F-4D97-AF65-F5344CB8AC3E}">
        <p14:creationId xmlns:p14="http://schemas.microsoft.com/office/powerpoint/2010/main" val="2565693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B2F26F-9B8E-4A6F-98FC-C9D55B6B2074}"/>
              </a:ext>
            </a:extLst>
          </p:cNvPr>
          <p:cNvSpPr txBox="1"/>
          <p:nvPr/>
        </p:nvSpPr>
        <p:spPr>
          <a:xfrm>
            <a:off x="3957" y="567544"/>
            <a:ext cx="11103428" cy="861774"/>
          </a:xfrm>
          <a:prstGeom prst="rect">
            <a:avLst/>
          </a:prstGeom>
          <a:noFill/>
        </p:spPr>
        <p:txBody>
          <a:bodyPr wrap="square" lIns="91440" tIns="45720" rIns="91440" bIns="45720" rtlCol="0" anchor="t">
            <a:spAutoFit/>
          </a:bodyPr>
          <a:lstStyle/>
          <a:p>
            <a:pPr algn="ctr"/>
            <a:r>
              <a:rPr lang="en-US" sz="5000" b="1" spc="300" dirty="0">
                <a:solidFill>
                  <a:schemeClr val="tx2"/>
                </a:solidFill>
                <a:latin typeface="Quattrocento Sans"/>
              </a:rPr>
              <a:t>Documents</a:t>
            </a:r>
          </a:p>
        </p:txBody>
      </p:sp>
      <p:sp>
        <p:nvSpPr>
          <p:cNvPr id="3" name="TextBox 2">
            <a:extLst>
              <a:ext uri="{FF2B5EF4-FFF2-40B4-BE49-F238E27FC236}">
                <a16:creationId xmlns:a16="http://schemas.microsoft.com/office/drawing/2014/main" id="{E223F1C5-4AF1-4215-A35D-F6F5CE2567FD}"/>
              </a:ext>
            </a:extLst>
          </p:cNvPr>
          <p:cNvSpPr txBox="1"/>
          <p:nvPr/>
        </p:nvSpPr>
        <p:spPr>
          <a:xfrm>
            <a:off x="788485" y="1843883"/>
            <a:ext cx="9139286" cy="3139321"/>
          </a:xfrm>
          <a:prstGeom prst="rect">
            <a:avLst/>
          </a:prstGeom>
          <a:noFill/>
        </p:spPr>
        <p:txBody>
          <a:bodyPr wrap="square" lIns="91440" tIns="45720" rIns="91440" bIns="45720" rtlCol="0" anchor="t">
            <a:spAutoFit/>
          </a:bodyPr>
          <a:lstStyle/>
          <a:p>
            <a:r>
              <a:rPr lang="en-US" sz="2200" dirty="0">
                <a:latin typeface="Quattrocento Sans"/>
              </a:rPr>
              <a:t>The examination texts will be provided via email to the candidate on the day of the exam. </a:t>
            </a:r>
            <a:r>
              <a:rPr lang="en-US" sz="2200" dirty="0">
                <a:latin typeface="Quattrocento Sans" panose="020B0502050000020003" pitchFamily="34" charset="0"/>
              </a:rPr>
              <a:t>All texts must be translated.</a:t>
            </a:r>
          </a:p>
          <a:p>
            <a:endParaRPr lang="en-US" sz="2200" dirty="0">
              <a:latin typeface="Quattrocento Sans" panose="020B0502050000020003" pitchFamily="34" charset="0"/>
            </a:endParaRPr>
          </a:p>
          <a:p>
            <a:r>
              <a:rPr lang="en-US" sz="2200" dirty="0">
                <a:latin typeface="Quattrocento Sans" panose="020B0502050000020003" pitchFamily="34" charset="0"/>
              </a:rPr>
              <a:t>Texts types include academic certificates and transcripts, contracts, civil and personal documents (birth/death/divorce/marriage certificates), testimonials and wills, etc..</a:t>
            </a:r>
          </a:p>
          <a:p>
            <a:pPr marL="342900" indent="-342900">
              <a:buFont typeface="Courier New" panose="02070309020205020404" pitchFamily="49" charset="0"/>
              <a:buChar char="-"/>
            </a:pPr>
            <a:endParaRPr lang="en-US" sz="2200" dirty="0">
              <a:latin typeface="Quattrocento Sans" panose="020B0502050000020003" pitchFamily="34" charset="0"/>
            </a:endParaRPr>
          </a:p>
          <a:p>
            <a:r>
              <a:rPr lang="en-US" sz="2200" dirty="0">
                <a:latin typeface="Quattrocento Sans" panose="020B0502050000020003" pitchFamily="34" charset="0"/>
              </a:rPr>
              <a:t>The texts will be black-and-white photocopies of actual documents but should be treated as originals for the purposes of the exam.</a:t>
            </a:r>
          </a:p>
        </p:txBody>
      </p:sp>
      <p:sp>
        <p:nvSpPr>
          <p:cNvPr id="5" name="Footer Placeholder 4">
            <a:extLst>
              <a:ext uri="{FF2B5EF4-FFF2-40B4-BE49-F238E27FC236}">
                <a16:creationId xmlns:a16="http://schemas.microsoft.com/office/drawing/2014/main" id="{B83C60E8-F735-4FA5-9CC6-4D52A05B9CEC}"/>
              </a:ext>
            </a:extLst>
          </p:cNvPr>
          <p:cNvSpPr>
            <a:spLocks noGrp="1"/>
          </p:cNvSpPr>
          <p:nvPr>
            <p:ph type="ftr" sz="quarter" idx="11"/>
          </p:nvPr>
        </p:nvSpPr>
        <p:spPr/>
        <p:txBody>
          <a:bodyPr/>
          <a:lstStyle/>
          <a:p>
            <a:r>
              <a:rPr lang="en-GB" dirty="0"/>
              <a:t>51 SWORN TRANSLATION Presentation</a:t>
            </a:r>
          </a:p>
        </p:txBody>
      </p:sp>
    </p:spTree>
    <p:extLst>
      <p:ext uri="{BB962C8B-B14F-4D97-AF65-F5344CB8AC3E}">
        <p14:creationId xmlns:p14="http://schemas.microsoft.com/office/powerpoint/2010/main" val="3379425993"/>
      </p:ext>
    </p:extLst>
  </p:cSld>
  <p:clrMapOvr>
    <a:masterClrMapping/>
  </p:clrMapOvr>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159</TotalTime>
  <Words>1572</Words>
  <Application>Microsoft Office PowerPoint</Application>
  <PresentationFormat>Widescreen</PresentationFormat>
  <Paragraphs>196</Paragraphs>
  <Slides>23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Arial Nova</vt:lpstr>
      <vt:lpstr>Calibri</vt:lpstr>
      <vt:lpstr>Courier New</vt:lpstr>
      <vt:lpstr>Quattrocento Sans</vt:lpstr>
      <vt:lpstr>Sitka Text</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Theresa Bender</dc:creator>
  <cp:lastModifiedBy>Giulia Gasperoni</cp:lastModifiedBy>
  <cp:revision>484</cp:revision>
  <cp:lastPrinted>2020-06-06T07:54:47Z</cp:lastPrinted>
  <dcterms:created xsi:type="dcterms:W3CDTF">2020-05-12T06:55:05Z</dcterms:created>
  <dcterms:modified xsi:type="dcterms:W3CDTF">2023-02-03T10:21:17Z</dcterms:modified>
</cp:coreProperties>
</file>