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3"/>
  </p:notesMasterIdLst>
  <p:sldIdLst>
    <p:sldId id="257" r:id="rId2"/>
    <p:sldId id="281" r:id="rId3"/>
    <p:sldId id="279" r:id="rId4"/>
    <p:sldId id="277" r:id="rId5"/>
    <p:sldId id="282" r:id="rId6"/>
    <p:sldId id="276" r:id="rId7"/>
    <p:sldId id="275" r:id="rId8"/>
    <p:sldId id="274" r:id="rId9"/>
    <p:sldId id="273" r:id="rId10"/>
    <p:sldId id="271" r:id="rId11"/>
    <p:sldId id="270" r:id="rId12"/>
    <p:sldId id="269" r:id="rId13"/>
    <p:sldId id="268" r:id="rId14"/>
    <p:sldId id="266" r:id="rId15"/>
    <p:sldId id="267" r:id="rId16"/>
    <p:sldId id="264" r:id="rId17"/>
    <p:sldId id="263" r:id="rId18"/>
    <p:sldId id="262" r:id="rId19"/>
    <p:sldId id="260" r:id="rId20"/>
    <p:sldId id="259" r:id="rId21"/>
    <p:sldId id="258"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328AAB-CFC9-482F-B732-EC84D033EB64}" v="1" dt="2023-01-24T11:08:34.1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44E0199-35C0-4827-B7F9-097C479A0654}" type="datetimeFigureOut">
              <a:rPr lang="en-ZA" smtClean="0"/>
              <a:t>2023/02/03</a:t>
            </a:fld>
            <a:endParaRPr lang="en-ZA"/>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220FA9C-06CE-49C1-A0C0-39C2C1659D95}" type="slidenum">
              <a:rPr lang="en-ZA" smtClean="0"/>
              <a:t>‹#›</a:t>
            </a:fld>
            <a:endParaRPr lang="en-ZA"/>
          </a:p>
        </p:txBody>
      </p:sp>
    </p:spTree>
    <p:extLst>
      <p:ext uri="{BB962C8B-B14F-4D97-AF65-F5344CB8AC3E}">
        <p14:creationId xmlns:p14="http://schemas.microsoft.com/office/powerpoint/2010/main" val="73800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latin typeface="Sitka Text" panose="02000505000000020004" pitchFamily="2" charset="0"/>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latin typeface="Sitka Text" panose="02000505000000020004"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744574A-4477-490C-84ED-2CFE8481B20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94278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F7A9F6-25E7-406F-8B6C-1165D786BC25}"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838369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81A00C-344C-4ADC-883B-3895AB026E0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64417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1BEEF3-227B-46A9-B3BA-7F9587618A73}"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89685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BDDF03-7E7C-40F8-8CCA-6511DA29463D}"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9017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A1E5F9-A32D-4758-8D79-D3B658DCE07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280483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048D5-A81E-42A9-8512-FC525C4FDE9F}"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412508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7ABF3-BA7E-4566-81A5-81592F142191}"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9985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3024FE-7AC4-499E-BC31-A5DC9C5C2BD6}"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21290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74E48-0EBF-41C1-B067-7CB7FD153CA4}"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7627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42FDD2-560A-4C48-9630-94869D0AC4AA}"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295184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FD5B3-F860-4913-959C-1C8EF220561A}" type="datetime1">
              <a:rPr lang="en-GB" smtClean="0"/>
              <a:t>03/02/2023</a:t>
            </a:fld>
            <a:endParaRPr lang="en-GB"/>
          </a:p>
        </p:txBody>
      </p:sp>
      <p:sp>
        <p:nvSpPr>
          <p:cNvPr id="8" name="Footer Placeholder 7"/>
          <p:cNvSpPr>
            <a:spLocks noGrp="1"/>
          </p:cNvSpPr>
          <p:nvPr>
            <p:ph type="ftr" sz="quarter" idx="11"/>
          </p:nvPr>
        </p:nvSpPr>
        <p:spPr/>
        <p:txBody>
          <a:bodyPr/>
          <a:lstStyle/>
          <a:p>
            <a:r>
              <a:rPr lang="en-GB"/>
              <a:t>SATI 49 General translation exam</a:t>
            </a:r>
          </a:p>
        </p:txBody>
      </p:sp>
      <p:sp>
        <p:nvSpPr>
          <p:cNvPr id="9" name="Slide Number Placeholder 8"/>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067330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93DC3-409B-4ED8-8603-179B1E64F5D0}" type="datetime1">
              <a:rPr lang="en-GB" smtClean="0"/>
              <a:t>03/02/2023</a:t>
            </a:fld>
            <a:endParaRPr lang="en-GB"/>
          </a:p>
        </p:txBody>
      </p:sp>
      <p:sp>
        <p:nvSpPr>
          <p:cNvPr id="4" name="Footer Placeholder 3"/>
          <p:cNvSpPr>
            <a:spLocks noGrp="1"/>
          </p:cNvSpPr>
          <p:nvPr>
            <p:ph type="ftr" sz="quarter" idx="11"/>
          </p:nvPr>
        </p:nvSpPr>
        <p:spPr/>
        <p:txBody>
          <a:bodyPr/>
          <a:lstStyle/>
          <a:p>
            <a:r>
              <a:rPr lang="en-GB"/>
              <a:t>SATI 49 General translation exam</a:t>
            </a:r>
          </a:p>
        </p:txBody>
      </p:sp>
      <p:sp>
        <p:nvSpPr>
          <p:cNvPr id="5" name="Slide Number Placeholder 4"/>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4142632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FF9709-EB8A-4F07-9714-67B11CC06E3F}" type="datetime1">
              <a:rPr lang="en-GB" smtClean="0"/>
              <a:t>03/02/2023</a:t>
            </a:fld>
            <a:endParaRPr lang="en-GB"/>
          </a:p>
        </p:txBody>
      </p:sp>
      <p:sp>
        <p:nvSpPr>
          <p:cNvPr id="3" name="Footer Placeholder 2"/>
          <p:cNvSpPr>
            <a:spLocks noGrp="1"/>
          </p:cNvSpPr>
          <p:nvPr>
            <p:ph type="ftr" sz="quarter" idx="11"/>
          </p:nvPr>
        </p:nvSpPr>
        <p:spPr/>
        <p:txBody>
          <a:bodyPr/>
          <a:lstStyle/>
          <a:p>
            <a:r>
              <a:rPr lang="en-GB"/>
              <a:t>SATI 49 General translation exam</a:t>
            </a:r>
          </a:p>
        </p:txBody>
      </p:sp>
      <p:sp>
        <p:nvSpPr>
          <p:cNvPr id="4" name="Slide Number Placeholder 3"/>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402789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DE434E-922A-4A56-8557-2A773F75E8BE}"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95765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19B106-D758-4BCA-A5A1-482FE8003D89}"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634150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A5989C-CC3C-4664-8A85-50C7D12DE74B}" type="datetime1">
              <a:rPr lang="en-GB" smtClean="0"/>
              <a:t>03/02/2023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SATI 49 General translation exam</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F0AB3B-13E8-493A-B4C3-0A7A39F55D50}" type="slidenum">
              <a:rPr lang="en-GB" smtClean="0"/>
              <a:t>‹#›</a:t>
            </a:fld>
            <a:endParaRPr lang="en-GB"/>
          </a:p>
        </p:txBody>
      </p:sp>
    </p:spTree>
    <p:extLst>
      <p:ext uri="{BB962C8B-B14F-4D97-AF65-F5344CB8AC3E}">
        <p14:creationId xmlns:p14="http://schemas.microsoft.com/office/powerpoint/2010/main" val="32928284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accreditation@translators.org.za"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F00145-AAF8-4127-898A-9F6D3117DF8E}"/>
              </a:ext>
            </a:extLst>
          </p:cNvPr>
          <p:cNvSpPr txBox="1"/>
          <p:nvPr/>
        </p:nvSpPr>
        <p:spPr>
          <a:xfrm>
            <a:off x="498391" y="2589696"/>
            <a:ext cx="9902417" cy="1846659"/>
          </a:xfrm>
          <a:prstGeom prst="rect">
            <a:avLst/>
          </a:prstGeom>
          <a:noFill/>
        </p:spPr>
        <p:txBody>
          <a:bodyPr wrap="square" lIns="91440" tIns="45720" rIns="91440" bIns="45720" rtlCol="0" anchor="b">
            <a:spAutoFit/>
          </a:bodyPr>
          <a:lstStyle/>
          <a:p>
            <a:pPr algn="ctr"/>
            <a:r>
              <a:rPr lang="es-ES" sz="5700" b="1" spc="600" dirty="0" err="1">
                <a:solidFill>
                  <a:srgbClr val="002060"/>
                </a:solidFill>
                <a:latin typeface="Arial Nova"/>
                <a:ea typeface="+mn-lt"/>
                <a:cs typeface="+mn-lt"/>
              </a:rPr>
              <a:t>Accreditation</a:t>
            </a:r>
            <a:r>
              <a:rPr lang="es-ES" sz="5700" b="1" spc="600" dirty="0">
                <a:solidFill>
                  <a:srgbClr val="002060"/>
                </a:solidFill>
                <a:latin typeface="Arial Nova"/>
                <a:ea typeface="+mn-lt"/>
                <a:cs typeface="+mn-lt"/>
              </a:rPr>
              <a:t> in General </a:t>
            </a:r>
            <a:r>
              <a:rPr lang="es-ES" sz="5700" b="1" spc="600" dirty="0" err="1">
                <a:solidFill>
                  <a:srgbClr val="002060"/>
                </a:solidFill>
                <a:latin typeface="Arial Nova"/>
                <a:ea typeface="+mn-lt"/>
                <a:cs typeface="+mn-lt"/>
              </a:rPr>
              <a:t>Translation</a:t>
            </a:r>
            <a:endParaRPr lang="en-US" sz="5700" b="1" spc="600" dirty="0" err="1">
              <a:solidFill>
                <a:srgbClr val="002060"/>
              </a:solidFill>
              <a:latin typeface="Arial Nova"/>
              <a:ea typeface="+mn-lt"/>
              <a:cs typeface="+mn-lt"/>
            </a:endParaRPr>
          </a:p>
        </p:txBody>
      </p:sp>
      <p:pic>
        <p:nvPicPr>
          <p:cNvPr id="3" name="Picture 6" descr="A picture containing icon&#10;&#10;Description automatically generated">
            <a:extLst>
              <a:ext uri="{FF2B5EF4-FFF2-40B4-BE49-F238E27FC236}">
                <a16:creationId xmlns:a16="http://schemas.microsoft.com/office/drawing/2014/main" id="{274AF942-0758-D6CA-2372-059100C3889D}"/>
              </a:ext>
            </a:extLst>
          </p:cNvPr>
          <p:cNvPicPr>
            <a:picLocks noChangeAspect="1"/>
          </p:cNvPicPr>
          <p:nvPr/>
        </p:nvPicPr>
        <p:blipFill>
          <a:blip r:embed="rId2"/>
          <a:stretch>
            <a:fillRect/>
          </a:stretch>
        </p:blipFill>
        <p:spPr>
          <a:xfrm>
            <a:off x="4170220" y="449241"/>
            <a:ext cx="2861952" cy="1397415"/>
          </a:xfrm>
          <a:prstGeom prst="rect">
            <a:avLst/>
          </a:prstGeom>
        </p:spPr>
      </p:pic>
    </p:spTree>
    <p:extLst>
      <p:ext uri="{BB962C8B-B14F-4D97-AF65-F5344CB8AC3E}">
        <p14:creationId xmlns:p14="http://schemas.microsoft.com/office/powerpoint/2010/main" val="3711813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4B1FF5-6637-448D-96B9-E5B919233D25}"/>
              </a:ext>
            </a:extLst>
          </p:cNvPr>
          <p:cNvSpPr txBox="1"/>
          <p:nvPr/>
        </p:nvSpPr>
        <p:spPr>
          <a:xfrm>
            <a:off x="1744" y="480108"/>
            <a:ext cx="11063844"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Resources</a:t>
            </a:r>
            <a:endParaRPr lang="en-US" sz="5000" dirty="0">
              <a:solidFill>
                <a:schemeClr val="tx2"/>
              </a:solidFill>
            </a:endParaRPr>
          </a:p>
        </p:txBody>
      </p:sp>
      <p:sp>
        <p:nvSpPr>
          <p:cNvPr id="3" name="TextBox 2">
            <a:extLst>
              <a:ext uri="{FF2B5EF4-FFF2-40B4-BE49-F238E27FC236}">
                <a16:creationId xmlns:a16="http://schemas.microsoft.com/office/drawing/2014/main" id="{96039952-20F4-4D89-B5C3-E866F08696E8}"/>
              </a:ext>
            </a:extLst>
          </p:cNvPr>
          <p:cNvSpPr txBox="1"/>
          <p:nvPr/>
        </p:nvSpPr>
        <p:spPr>
          <a:xfrm>
            <a:off x="682655" y="1813945"/>
            <a:ext cx="9544213" cy="3139321"/>
          </a:xfrm>
          <a:prstGeom prst="rect">
            <a:avLst/>
          </a:prstGeom>
          <a:noFill/>
        </p:spPr>
        <p:txBody>
          <a:bodyPr wrap="square" lIns="91440" tIns="45720" rIns="91440" bIns="45720" rtlCol="0" anchor="t">
            <a:spAutoFit/>
          </a:bodyPr>
          <a:lstStyle/>
          <a:p>
            <a:r>
              <a:rPr lang="en-US" sz="2200" dirty="0">
                <a:latin typeface="Quattrocento Sans"/>
              </a:rPr>
              <a:t>The following resources are allowed and  recommended when writing the examination:</a:t>
            </a:r>
          </a:p>
          <a:p>
            <a:endParaRPr lang="en-US" sz="2200" dirty="0">
              <a:latin typeface="Quattrocento Sans" panose="020B0502050000020003" pitchFamily="34" charset="0"/>
            </a:endParaRPr>
          </a:p>
          <a:p>
            <a:pPr marL="342900" indent="-342900">
              <a:buFontTx/>
              <a:buChar char="-"/>
            </a:pPr>
            <a:r>
              <a:rPr lang="en-US" sz="2200" dirty="0">
                <a:latin typeface="Quattrocento Sans"/>
              </a:rPr>
              <a:t>A spellchecker for the target language</a:t>
            </a:r>
          </a:p>
          <a:p>
            <a:endParaRPr lang="en-US" sz="2200" dirty="0">
              <a:latin typeface="Quattrocento Sans" panose="020B0502050000020003" pitchFamily="34" charset="0"/>
            </a:endParaRPr>
          </a:p>
          <a:p>
            <a:pPr marL="342900" indent="-342900">
              <a:buFontTx/>
              <a:buChar char="-"/>
            </a:pPr>
            <a:r>
              <a:rPr lang="en-US" sz="2200" dirty="0">
                <a:latin typeface="Quattrocento Sans"/>
              </a:rPr>
              <a:t>Any  dictionaries, glossaries, wordlists, reports, grammar guides, thesaurus </a:t>
            </a:r>
            <a:r>
              <a:rPr lang="en-US" sz="2200">
                <a:latin typeface="Quattrocento Sans"/>
              </a:rPr>
              <a:t>and books on language</a:t>
            </a:r>
          </a:p>
          <a:p>
            <a:r>
              <a:rPr lang="en-US" sz="2200" dirty="0">
                <a:latin typeface="Quattrocento Sans" panose="020B0502050000020003" pitchFamily="34" charset="0"/>
              </a:rPr>
              <a:t> </a:t>
            </a:r>
          </a:p>
          <a:p>
            <a:pPr marL="342900" indent="-342900">
              <a:buFontTx/>
              <a:buChar char="-"/>
            </a:pPr>
            <a:r>
              <a:rPr lang="en-US" sz="2200" dirty="0">
                <a:latin typeface="Quattrocento Sans"/>
              </a:rPr>
              <a:t>Internet resources</a:t>
            </a:r>
          </a:p>
        </p:txBody>
      </p:sp>
      <p:sp>
        <p:nvSpPr>
          <p:cNvPr id="5" name="Footer Placeholder 4">
            <a:extLst>
              <a:ext uri="{FF2B5EF4-FFF2-40B4-BE49-F238E27FC236}">
                <a16:creationId xmlns:a16="http://schemas.microsoft.com/office/drawing/2014/main" id="{92DEFBF1-D1A7-4DDD-B29F-3DB17D03A0BA}"/>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153344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A23E01-8FB1-44E0-80FE-E3644AD4AF56}"/>
              </a:ext>
            </a:extLst>
          </p:cNvPr>
          <p:cNvSpPr txBox="1"/>
          <p:nvPr/>
        </p:nvSpPr>
        <p:spPr>
          <a:xfrm>
            <a:off x="-104275" y="502230"/>
            <a:ext cx="11172701"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Assessment procedure</a:t>
            </a:r>
            <a:endParaRPr lang="en-US" sz="5000" b="1" spc="300" dirty="0">
              <a:solidFill>
                <a:schemeClr val="tx2"/>
              </a:solidFill>
              <a:latin typeface="Quattrocento Sans" panose="020B0502050000020003" pitchFamily="34" charset="0"/>
              <a:ea typeface="Nunito Bold" charset="0"/>
              <a:cs typeface="Arima Madurai Semi" pitchFamily="2" charset="77"/>
            </a:endParaRPr>
          </a:p>
        </p:txBody>
      </p:sp>
      <p:sp>
        <p:nvSpPr>
          <p:cNvPr id="3" name="TextBox 2">
            <a:extLst>
              <a:ext uri="{FF2B5EF4-FFF2-40B4-BE49-F238E27FC236}">
                <a16:creationId xmlns:a16="http://schemas.microsoft.com/office/drawing/2014/main" id="{DCF1EFB0-B71E-4A2B-BD0D-599B974A2F6C}"/>
              </a:ext>
            </a:extLst>
          </p:cNvPr>
          <p:cNvSpPr txBox="1"/>
          <p:nvPr/>
        </p:nvSpPr>
        <p:spPr>
          <a:xfrm>
            <a:off x="900370" y="1629876"/>
            <a:ext cx="8624367" cy="2800767"/>
          </a:xfrm>
          <a:prstGeom prst="rect">
            <a:avLst/>
          </a:prstGeom>
          <a:noFill/>
        </p:spPr>
        <p:txBody>
          <a:bodyPr wrap="square" lIns="91440" tIns="45720" rIns="91440" bIns="45720" rtlCol="0" anchor="t">
            <a:spAutoFit/>
          </a:bodyPr>
          <a:lstStyle/>
          <a:p>
            <a:pPr algn="just"/>
            <a:r>
              <a:rPr lang="en-US" sz="2200" dirty="0">
                <a:latin typeface="Quattrocento Sans"/>
              </a:rPr>
              <a:t>The examination in general translation is marked by two examiners. They do not have contact with each other, and the candidate remains anonymous.</a:t>
            </a:r>
            <a:endParaRPr lang="en-US" dirty="0">
              <a:latin typeface="Quattrocento Sans"/>
            </a:endParaRPr>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These examiners are professional, experienced and accredited translators.</a:t>
            </a:r>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The final result is approved by the SATI Council.</a:t>
            </a:r>
          </a:p>
        </p:txBody>
      </p:sp>
      <p:sp>
        <p:nvSpPr>
          <p:cNvPr id="5" name="Footer Placeholder 4">
            <a:extLst>
              <a:ext uri="{FF2B5EF4-FFF2-40B4-BE49-F238E27FC236}">
                <a16:creationId xmlns:a16="http://schemas.microsoft.com/office/drawing/2014/main" id="{85DBFE83-F6CF-4C21-B9F8-5265865A2F96}"/>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772313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7AD24-89BD-4873-8C52-A286FA8ECEDE}"/>
              </a:ext>
            </a:extLst>
          </p:cNvPr>
          <p:cNvSpPr txBox="1"/>
          <p:nvPr/>
        </p:nvSpPr>
        <p:spPr>
          <a:xfrm>
            <a:off x="-4149" y="685415"/>
            <a:ext cx="11063845"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Error types</a:t>
            </a:r>
            <a:endParaRPr lang="en-US" sz="4000" dirty="0">
              <a:solidFill>
                <a:schemeClr val="tx2"/>
              </a:solidFill>
            </a:endParaRPr>
          </a:p>
        </p:txBody>
      </p:sp>
      <p:sp>
        <p:nvSpPr>
          <p:cNvPr id="3" name="TextBox 2">
            <a:extLst>
              <a:ext uri="{FF2B5EF4-FFF2-40B4-BE49-F238E27FC236}">
                <a16:creationId xmlns:a16="http://schemas.microsoft.com/office/drawing/2014/main" id="{D976D86F-A64A-4BB0-A219-99185D3A854D}"/>
              </a:ext>
            </a:extLst>
          </p:cNvPr>
          <p:cNvSpPr txBox="1"/>
          <p:nvPr/>
        </p:nvSpPr>
        <p:spPr>
          <a:xfrm>
            <a:off x="867190" y="1585170"/>
            <a:ext cx="9834923" cy="3763979"/>
          </a:xfrm>
          <a:prstGeom prst="rect">
            <a:avLst/>
          </a:prstGeom>
          <a:noFill/>
        </p:spPr>
        <p:txBody>
          <a:bodyPr wrap="square" lIns="91440" tIns="45720" rIns="91440" bIns="45720" rtlCol="0" anchor="t">
            <a:spAutoFit/>
          </a:bodyPr>
          <a:lstStyle/>
          <a:p>
            <a:r>
              <a:rPr lang="en-US" sz="2200" dirty="0">
                <a:latin typeface="Quattrocento Sans"/>
              </a:rPr>
              <a:t>The following are considered MAJOR ERRORS:</a:t>
            </a:r>
          </a:p>
          <a:p>
            <a:endParaRPr lang="en-US" sz="2200" dirty="0">
              <a:latin typeface="Quattrocento Sans" panose="020B0502050000020003" pitchFamily="34" charset="0"/>
            </a:endParaRPr>
          </a:p>
          <a:p>
            <a:pPr marL="342900" indent="-342900">
              <a:lnSpc>
                <a:spcPct val="150000"/>
              </a:lnSpc>
              <a:buFontTx/>
              <a:buChar char="-"/>
            </a:pPr>
            <a:r>
              <a:rPr lang="en-US" sz="2200" b="1" i="1" dirty="0">
                <a:latin typeface="Quattrocento Sans" panose="020B0502050000020003" pitchFamily="34" charset="0"/>
              </a:rPr>
              <a:t>Gross mistranslation </a:t>
            </a:r>
            <a:r>
              <a:rPr lang="en-US" sz="2200" dirty="0">
                <a:latin typeface="Quattrocento Sans" panose="020B0502050000020003" pitchFamily="34" charset="0"/>
              </a:rPr>
              <a:t>– where the meaning is lost completely</a:t>
            </a:r>
          </a:p>
          <a:p>
            <a:pPr marL="342900" indent="-342900">
              <a:lnSpc>
                <a:spcPct val="150000"/>
              </a:lnSpc>
              <a:buFontTx/>
              <a:buChar char="-"/>
            </a:pPr>
            <a:r>
              <a:rPr lang="en-US" sz="2200" b="1" i="1" dirty="0">
                <a:latin typeface="Quattrocento Sans" panose="020B0502050000020003" pitchFamily="34" charset="0"/>
              </a:rPr>
              <a:t>Omission</a:t>
            </a:r>
            <a:r>
              <a:rPr lang="en-US" sz="2200" dirty="0">
                <a:latin typeface="Quattrocento Sans" panose="020B0502050000020003" pitchFamily="34" charset="0"/>
              </a:rPr>
              <a:t> of vital information</a:t>
            </a:r>
          </a:p>
          <a:p>
            <a:pPr marL="342900" indent="-342900">
              <a:lnSpc>
                <a:spcPct val="150000"/>
              </a:lnSpc>
              <a:buFontTx/>
              <a:buChar char="-"/>
            </a:pPr>
            <a:r>
              <a:rPr lang="en-US" sz="2200" b="1" i="1" dirty="0">
                <a:latin typeface="Quattrocento Sans" panose="020B0502050000020003" pitchFamily="34" charset="0"/>
              </a:rPr>
              <a:t>Insertion</a:t>
            </a:r>
            <a:r>
              <a:rPr lang="en-US" sz="2200" dirty="0">
                <a:latin typeface="Quattrocento Sans" panose="020B0502050000020003" pitchFamily="34" charset="0"/>
              </a:rPr>
              <a:t> of information</a:t>
            </a:r>
          </a:p>
          <a:p>
            <a:pPr marL="342900" indent="-342900">
              <a:lnSpc>
                <a:spcPct val="150000"/>
              </a:lnSpc>
              <a:buFontTx/>
              <a:buChar char="-"/>
            </a:pPr>
            <a:r>
              <a:rPr lang="en-US" sz="2200" dirty="0">
                <a:latin typeface="Quattrocento Sans" panose="020B0502050000020003" pitchFamily="34" charset="0"/>
              </a:rPr>
              <a:t>Including </a:t>
            </a:r>
            <a:r>
              <a:rPr lang="en-US" sz="2200" b="1" i="1" dirty="0">
                <a:latin typeface="Quattrocento Sans" panose="020B0502050000020003" pitchFamily="34" charset="0"/>
              </a:rPr>
              <a:t>alternate translations </a:t>
            </a:r>
            <a:r>
              <a:rPr lang="en-US" sz="2200" dirty="0">
                <a:latin typeface="Quattrocento Sans" panose="020B0502050000020003" pitchFamily="34" charset="0"/>
              </a:rPr>
              <a:t>(instead of making a choice)</a:t>
            </a:r>
          </a:p>
          <a:p>
            <a:pPr marL="342900" indent="-342900">
              <a:lnSpc>
                <a:spcPct val="150000"/>
              </a:lnSpc>
              <a:buFontTx/>
              <a:buChar char="-"/>
            </a:pPr>
            <a:r>
              <a:rPr lang="en-US" sz="2200" b="1" i="1" dirty="0">
                <a:latin typeface="Quattrocento Sans"/>
              </a:rPr>
              <a:t>Failure in target language grammar </a:t>
            </a:r>
            <a:r>
              <a:rPr lang="en-US" sz="2200" dirty="0">
                <a:latin typeface="Quattrocento Sans"/>
              </a:rPr>
              <a:t>(e.g. concord, tense, conjugation, prepositions, idiom) </a:t>
            </a: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155560BA-EF48-4991-B099-251B5CEF669F}"/>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915707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20B126-8FAD-4C39-91B6-32E6FF3FF73C}"/>
              </a:ext>
            </a:extLst>
          </p:cNvPr>
          <p:cNvSpPr txBox="1"/>
          <p:nvPr/>
        </p:nvSpPr>
        <p:spPr>
          <a:xfrm>
            <a:off x="801410" y="1966344"/>
            <a:ext cx="9465536" cy="3261086"/>
          </a:xfrm>
          <a:prstGeom prst="rect">
            <a:avLst/>
          </a:prstGeom>
          <a:noFill/>
        </p:spPr>
        <p:txBody>
          <a:bodyPr wrap="square" lIns="91440" tIns="45720" rIns="91440" bIns="45720" rtlCol="0" anchor="t">
            <a:spAutoFit/>
          </a:bodyPr>
          <a:lstStyle/>
          <a:p>
            <a:r>
              <a:rPr lang="en-US" sz="2200" dirty="0">
                <a:latin typeface="Quattrocento Sans"/>
              </a:rPr>
              <a:t>The following are considered MINOR ERRORS:</a:t>
            </a:r>
          </a:p>
          <a:p>
            <a:endParaRPr lang="en-US" sz="2200" dirty="0">
              <a:latin typeface="Quattrocento Sans" panose="020B0502050000020003" pitchFamily="34" charset="0"/>
            </a:endParaRPr>
          </a:p>
          <a:p>
            <a:pPr marL="342900" indent="-342900">
              <a:buFontTx/>
              <a:buChar char="-"/>
            </a:pPr>
            <a:r>
              <a:rPr lang="en-US" sz="2200" b="1" i="1" dirty="0">
                <a:latin typeface="Quattrocento Sans" panose="020B0502050000020003" pitchFamily="34" charset="0"/>
              </a:rPr>
              <a:t>Mistranslation </a:t>
            </a:r>
            <a:r>
              <a:rPr lang="en-US" sz="2200" dirty="0">
                <a:latin typeface="Quattrocento Sans" panose="020B0502050000020003" pitchFamily="34" charset="0"/>
              </a:rPr>
              <a:t>– where the meaning is distorted slightly</a:t>
            </a:r>
          </a:p>
          <a:p>
            <a:endParaRPr lang="en-US" sz="2200" dirty="0">
              <a:latin typeface="Quattrocento Sans" panose="020B0502050000020003" pitchFamily="34" charset="0"/>
            </a:endParaRPr>
          </a:p>
          <a:p>
            <a:pPr marL="342900" indent="-342900">
              <a:buFontTx/>
              <a:buChar char="-"/>
            </a:pPr>
            <a:r>
              <a:rPr lang="en-US" sz="2200" b="1" i="1" dirty="0">
                <a:latin typeface="Quattrocento Sans" panose="020B0502050000020003" pitchFamily="34" charset="0"/>
              </a:rPr>
              <a:t>Omission </a:t>
            </a:r>
            <a:r>
              <a:rPr lang="en-US" sz="2200" dirty="0">
                <a:latin typeface="Quattrocento Sans" panose="020B0502050000020003" pitchFamily="34" charset="0"/>
              </a:rPr>
              <a:t>of less important information</a:t>
            </a:r>
          </a:p>
          <a:p>
            <a:endParaRPr lang="en-US" sz="2200" dirty="0">
              <a:latin typeface="Quattrocento Sans" panose="020B0502050000020003" pitchFamily="34" charset="0"/>
            </a:endParaRPr>
          </a:p>
          <a:p>
            <a:pPr marL="342900" indent="-342900">
              <a:buFontTx/>
              <a:buChar char="-"/>
            </a:pPr>
            <a:r>
              <a:rPr lang="en-US" sz="2200" b="1" i="1" dirty="0">
                <a:latin typeface="Quattrocento Sans"/>
              </a:rPr>
              <a:t>Inelegant target language grammar </a:t>
            </a:r>
            <a:r>
              <a:rPr lang="en-US" sz="2200" dirty="0">
                <a:latin typeface="Quattrocento Sans"/>
              </a:rPr>
              <a:t>(e.g. word order, spelling, punctuation)</a:t>
            </a:r>
          </a:p>
          <a:p>
            <a:pPr marL="342900" indent="-342900">
              <a:lnSpc>
                <a:spcPct val="150000"/>
              </a:lnSpc>
              <a:buFontTx/>
              <a:buChar char="-"/>
            </a:pP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BC63767-8A42-4F27-A135-6FE0B33BC1B7}"/>
              </a:ext>
            </a:extLst>
          </p:cNvPr>
          <p:cNvSpPr>
            <a:spLocks noGrp="1"/>
          </p:cNvSpPr>
          <p:nvPr>
            <p:ph type="ftr" sz="quarter" idx="11"/>
          </p:nvPr>
        </p:nvSpPr>
        <p:spPr/>
        <p:txBody>
          <a:bodyPr/>
          <a:lstStyle/>
          <a:p>
            <a:r>
              <a:rPr lang="en-GB" dirty="0"/>
              <a:t>49 GENERAL TRANSLATION Presentation</a:t>
            </a:r>
          </a:p>
        </p:txBody>
      </p:sp>
      <p:sp>
        <p:nvSpPr>
          <p:cNvPr id="7" name="TextBox 6">
            <a:extLst>
              <a:ext uri="{FF2B5EF4-FFF2-40B4-BE49-F238E27FC236}">
                <a16:creationId xmlns:a16="http://schemas.microsoft.com/office/drawing/2014/main" id="{75685594-A948-6120-9788-E3E9DDA78C7A}"/>
              </a:ext>
            </a:extLst>
          </p:cNvPr>
          <p:cNvSpPr txBox="1"/>
          <p:nvPr/>
        </p:nvSpPr>
        <p:spPr>
          <a:xfrm>
            <a:off x="-4149" y="685415"/>
            <a:ext cx="11063845"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Error types</a:t>
            </a:r>
            <a:endParaRPr lang="en-US" sz="4000" dirty="0">
              <a:solidFill>
                <a:schemeClr val="tx2"/>
              </a:solidFill>
            </a:endParaRPr>
          </a:p>
        </p:txBody>
      </p:sp>
    </p:spTree>
    <p:extLst>
      <p:ext uri="{BB962C8B-B14F-4D97-AF65-F5344CB8AC3E}">
        <p14:creationId xmlns:p14="http://schemas.microsoft.com/office/powerpoint/2010/main" val="5018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41A67E-4ACB-4D5C-B206-17C5321287D5}"/>
              </a:ext>
            </a:extLst>
          </p:cNvPr>
          <p:cNvSpPr txBox="1"/>
          <p:nvPr/>
        </p:nvSpPr>
        <p:spPr>
          <a:xfrm>
            <a:off x="7100" y="519576"/>
            <a:ext cx="11053949"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Failing</a:t>
            </a:r>
            <a:endParaRPr lang="en-US" sz="4000" dirty="0">
              <a:solidFill>
                <a:schemeClr val="tx2"/>
              </a:solidFill>
            </a:endParaRPr>
          </a:p>
        </p:txBody>
      </p:sp>
      <p:sp>
        <p:nvSpPr>
          <p:cNvPr id="3" name="TextBox 2">
            <a:extLst>
              <a:ext uri="{FF2B5EF4-FFF2-40B4-BE49-F238E27FC236}">
                <a16:creationId xmlns:a16="http://schemas.microsoft.com/office/drawing/2014/main" id="{55E462B5-FA83-4A48-914C-98E859D5BDFA}"/>
              </a:ext>
            </a:extLst>
          </p:cNvPr>
          <p:cNvSpPr txBox="1"/>
          <p:nvPr/>
        </p:nvSpPr>
        <p:spPr>
          <a:xfrm>
            <a:off x="841109" y="1493302"/>
            <a:ext cx="9732731" cy="3139321"/>
          </a:xfrm>
          <a:prstGeom prst="rect">
            <a:avLst/>
          </a:prstGeom>
          <a:noFill/>
        </p:spPr>
        <p:txBody>
          <a:bodyPr wrap="square" lIns="91440" tIns="45720" rIns="91440" bIns="45720" rtlCol="0" anchor="t">
            <a:spAutoFit/>
          </a:bodyPr>
          <a:lstStyle/>
          <a:p>
            <a:r>
              <a:rPr lang="en-US" sz="2200" dirty="0">
                <a:latin typeface="Quattrocento Sans"/>
              </a:rPr>
              <a:t>The following number of errors will result in a fail:</a:t>
            </a:r>
          </a:p>
          <a:p>
            <a:pPr marL="342900" indent="-342900">
              <a:buFontTx/>
              <a:buChar char="-"/>
            </a:pPr>
            <a:endParaRPr lang="en-US" sz="2200" dirty="0">
              <a:latin typeface="Quattrocento Sans" panose="020B0502050000020003" pitchFamily="34" charset="0"/>
            </a:endParaRPr>
          </a:p>
          <a:p>
            <a:pPr marL="342900" indent="-342900">
              <a:buFontTx/>
              <a:buChar char="-"/>
            </a:pPr>
            <a:r>
              <a:rPr lang="en-US" sz="2200" dirty="0">
                <a:latin typeface="Quattrocento Sans" panose="020B0502050000020003" pitchFamily="34" charset="0"/>
              </a:rPr>
              <a:t>Two or more major errors overall</a:t>
            </a:r>
          </a:p>
          <a:p>
            <a:r>
              <a:rPr lang="en-US" sz="2200" dirty="0">
                <a:latin typeface="Quattrocento Sans" panose="020B0502050000020003" pitchFamily="34" charset="0"/>
              </a:rPr>
              <a:t>      </a:t>
            </a:r>
            <a:r>
              <a:rPr lang="en-US" sz="2200" i="1" dirty="0">
                <a:latin typeface="Quattrocento Sans" panose="020B0502050000020003" pitchFamily="34" charset="0"/>
              </a:rPr>
              <a:t>or</a:t>
            </a:r>
          </a:p>
          <a:p>
            <a:pPr marL="342900" indent="-342900">
              <a:buFontTx/>
              <a:buChar char="-"/>
            </a:pPr>
            <a:r>
              <a:rPr lang="en-US" sz="2200" dirty="0">
                <a:latin typeface="Quattrocento Sans" panose="020B0502050000020003" pitchFamily="34" charset="0"/>
              </a:rPr>
              <a:t>Twenty or more minor errors overall</a:t>
            </a:r>
          </a:p>
          <a:p>
            <a:r>
              <a:rPr lang="en-US" sz="2200" dirty="0">
                <a:latin typeface="Quattrocento Sans" panose="020B0502050000020003" pitchFamily="34" charset="0"/>
              </a:rPr>
              <a:t>      </a:t>
            </a:r>
            <a:r>
              <a:rPr lang="en-US" sz="2200" i="1" dirty="0">
                <a:latin typeface="Quattrocento Sans" panose="020B0502050000020003" pitchFamily="34" charset="0"/>
              </a:rPr>
              <a:t>or</a:t>
            </a:r>
          </a:p>
          <a:p>
            <a:pPr marL="342900" indent="-342900">
              <a:buFontTx/>
              <a:buChar char="-"/>
            </a:pPr>
            <a:r>
              <a:rPr lang="en-US" sz="2200" dirty="0">
                <a:latin typeface="Quattrocento Sans"/>
              </a:rPr>
              <a:t>One  major error plus seven minor errors in one question</a:t>
            </a:r>
          </a:p>
          <a:p>
            <a:r>
              <a:rPr lang="en-US" sz="2200" dirty="0">
                <a:latin typeface="Quattrocento Sans" panose="020B0502050000020003" pitchFamily="34" charset="0"/>
              </a:rPr>
              <a:t>      </a:t>
            </a:r>
            <a:r>
              <a:rPr lang="en-US" sz="2200" i="1" dirty="0">
                <a:latin typeface="Quattrocento Sans" panose="020B0502050000020003" pitchFamily="34" charset="0"/>
              </a:rPr>
              <a:t>or</a:t>
            </a:r>
          </a:p>
          <a:p>
            <a:pPr marL="342900" indent="-342900">
              <a:buFontTx/>
              <a:buChar char="-"/>
            </a:pPr>
            <a:r>
              <a:rPr lang="en-US" sz="2200" dirty="0">
                <a:latin typeface="Quattrocento Sans" panose="020B0502050000020003" pitchFamily="34" charset="0"/>
              </a:rPr>
              <a:t>Ten or more minor errors in one question</a:t>
            </a:r>
          </a:p>
        </p:txBody>
      </p:sp>
      <p:sp>
        <p:nvSpPr>
          <p:cNvPr id="5" name="Footer Placeholder 4">
            <a:extLst>
              <a:ext uri="{FF2B5EF4-FFF2-40B4-BE49-F238E27FC236}">
                <a16:creationId xmlns:a16="http://schemas.microsoft.com/office/drawing/2014/main" id="{81593073-C9E1-4495-A2AB-14FE65C47EDE}"/>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635978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04BB7B-129D-46F9-817C-106AA21AAAC0}"/>
              </a:ext>
            </a:extLst>
          </p:cNvPr>
          <p:cNvSpPr txBox="1"/>
          <p:nvPr/>
        </p:nvSpPr>
        <p:spPr>
          <a:xfrm>
            <a:off x="39351" y="454174"/>
            <a:ext cx="11097373"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Other</a:t>
            </a:r>
            <a:endParaRPr lang="en-US" sz="4000">
              <a:solidFill>
                <a:schemeClr val="tx2"/>
              </a:solidFill>
              <a:latin typeface="Quattrocento Sans"/>
            </a:endParaRPr>
          </a:p>
        </p:txBody>
      </p:sp>
      <p:sp>
        <p:nvSpPr>
          <p:cNvPr id="3" name="TextBox 2">
            <a:extLst>
              <a:ext uri="{FF2B5EF4-FFF2-40B4-BE49-F238E27FC236}">
                <a16:creationId xmlns:a16="http://schemas.microsoft.com/office/drawing/2014/main" id="{73224F80-F06E-4A28-8424-37407C5065D3}"/>
              </a:ext>
            </a:extLst>
          </p:cNvPr>
          <p:cNvSpPr txBox="1"/>
          <p:nvPr/>
        </p:nvSpPr>
        <p:spPr>
          <a:xfrm>
            <a:off x="954158" y="1437163"/>
            <a:ext cx="9772170" cy="3816429"/>
          </a:xfrm>
          <a:prstGeom prst="rect">
            <a:avLst/>
          </a:prstGeom>
          <a:noFill/>
        </p:spPr>
        <p:txBody>
          <a:bodyPr wrap="square" lIns="91440" tIns="45720" rIns="91440" bIns="45720" rtlCol="0" anchor="t">
            <a:spAutoFit/>
          </a:bodyPr>
          <a:lstStyle/>
          <a:p>
            <a:r>
              <a:rPr lang="en-US" sz="2200" dirty="0">
                <a:latin typeface="Quattrocento Sans"/>
              </a:rPr>
              <a:t>The following </a:t>
            </a:r>
            <a:r>
              <a:rPr lang="en-US" sz="2200" b="1" dirty="0">
                <a:latin typeface="Quattrocento Sans"/>
              </a:rPr>
              <a:t>aspects </a:t>
            </a:r>
            <a:r>
              <a:rPr lang="en-US" sz="2200" dirty="0">
                <a:latin typeface="Quattrocento Sans"/>
              </a:rPr>
              <a:t>are also considered:</a:t>
            </a:r>
          </a:p>
          <a:p>
            <a:pPr marL="342900" indent="-342900">
              <a:buFontTx/>
              <a:buChar char="-"/>
            </a:pPr>
            <a:endParaRPr lang="en-US" sz="2200" dirty="0">
              <a:latin typeface="Quattrocento Sans" panose="020B0502050000020003" pitchFamily="34" charset="0"/>
            </a:endParaRPr>
          </a:p>
          <a:p>
            <a:pPr marL="342900" indent="-342900">
              <a:buFontTx/>
              <a:buChar char="-"/>
            </a:pPr>
            <a:r>
              <a:rPr lang="en-US" sz="2200" dirty="0">
                <a:latin typeface="Quattrocento Sans"/>
              </a:rPr>
              <a:t>The target text must stand as a text in its own right</a:t>
            </a:r>
          </a:p>
          <a:p>
            <a:pPr marL="342900" indent="-342900">
              <a:buFontTx/>
              <a:buChar char="-"/>
            </a:pPr>
            <a:r>
              <a:rPr lang="en-US" sz="2200" dirty="0">
                <a:latin typeface="Quattrocento Sans"/>
              </a:rPr>
              <a:t>The target text must read like an original</a:t>
            </a:r>
          </a:p>
          <a:p>
            <a:pPr marL="342900" indent="-342900">
              <a:buFontTx/>
              <a:buChar char="-"/>
            </a:pPr>
            <a:r>
              <a:rPr lang="en-US" sz="2200" dirty="0">
                <a:latin typeface="Quattrocento Sans"/>
              </a:rPr>
              <a:t>The equivalent pass mark (e.g. in an academic examination) would be around 90%</a:t>
            </a:r>
          </a:p>
          <a:p>
            <a:pPr marL="342900" indent="-342900">
              <a:buFontTx/>
              <a:buChar char="-"/>
            </a:pPr>
            <a:endParaRPr lang="en-US" sz="2200" dirty="0">
              <a:latin typeface="Quattrocento Sans"/>
            </a:endParaRPr>
          </a:p>
          <a:p>
            <a:r>
              <a:rPr lang="en-US" sz="2200" dirty="0">
                <a:latin typeface="Quattrocento Sans"/>
                <a:ea typeface="+mn-lt"/>
                <a:cs typeface="+mn-lt"/>
              </a:rPr>
              <a:t>Candidates are allowed to use </a:t>
            </a:r>
            <a:r>
              <a:rPr lang="en-US" sz="2200" b="1" dirty="0">
                <a:latin typeface="Quattrocento Sans"/>
                <a:ea typeface="+mn-lt"/>
                <a:cs typeface="+mn-lt"/>
              </a:rPr>
              <a:t>annotations </a:t>
            </a:r>
            <a:r>
              <a:rPr lang="en-US" sz="2200" dirty="0">
                <a:latin typeface="Quattrocento Sans"/>
                <a:ea typeface="+mn-lt"/>
                <a:cs typeface="+mn-lt"/>
              </a:rPr>
              <a:t>(footnotes) to communicate with the examiner, for instance to explain a particular decision. However, annotations should be used sparingly.</a:t>
            </a:r>
            <a:endParaRPr lang="en-US" dirty="0">
              <a:latin typeface="Quattrocento Sans"/>
            </a:endParaRPr>
          </a:p>
          <a:p>
            <a:endParaRPr lang="en-US" sz="2200" dirty="0">
              <a:latin typeface="Quattrocento Sans"/>
            </a:endParaRPr>
          </a:p>
        </p:txBody>
      </p:sp>
      <p:sp>
        <p:nvSpPr>
          <p:cNvPr id="5" name="Footer Placeholder 4">
            <a:extLst>
              <a:ext uri="{FF2B5EF4-FFF2-40B4-BE49-F238E27FC236}">
                <a16:creationId xmlns:a16="http://schemas.microsoft.com/office/drawing/2014/main" id="{612F9A45-09C7-472F-806E-C66CCE4440C2}"/>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343991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65EB5A-69BE-4F66-9D74-5A4383504621}"/>
              </a:ext>
            </a:extLst>
          </p:cNvPr>
          <p:cNvSpPr txBox="1"/>
          <p:nvPr/>
        </p:nvSpPr>
        <p:spPr>
          <a:xfrm>
            <a:off x="-584" y="583610"/>
            <a:ext cx="11073741"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Results</a:t>
            </a:r>
            <a:endParaRPr lang="en-US" sz="5000" dirty="0">
              <a:solidFill>
                <a:schemeClr val="tx2"/>
              </a:solidFill>
            </a:endParaRPr>
          </a:p>
        </p:txBody>
      </p:sp>
      <p:sp>
        <p:nvSpPr>
          <p:cNvPr id="3" name="TextBox 2">
            <a:extLst>
              <a:ext uri="{FF2B5EF4-FFF2-40B4-BE49-F238E27FC236}">
                <a16:creationId xmlns:a16="http://schemas.microsoft.com/office/drawing/2014/main" id="{C3FD0727-2508-4A16-B326-BC3B2E8DA17A}"/>
              </a:ext>
            </a:extLst>
          </p:cNvPr>
          <p:cNvSpPr txBox="1"/>
          <p:nvPr/>
        </p:nvSpPr>
        <p:spPr>
          <a:xfrm>
            <a:off x="761357" y="1771425"/>
            <a:ext cx="8990525" cy="3477875"/>
          </a:xfrm>
          <a:prstGeom prst="rect">
            <a:avLst/>
          </a:prstGeom>
          <a:noFill/>
        </p:spPr>
        <p:txBody>
          <a:bodyPr wrap="square" lIns="91440" tIns="45720" rIns="91440" bIns="45720" rtlCol="0" anchor="t">
            <a:spAutoFit/>
          </a:bodyPr>
          <a:lstStyle/>
          <a:p>
            <a:r>
              <a:rPr lang="en-US" sz="2200" dirty="0">
                <a:latin typeface="Quattrocento Sans"/>
              </a:rPr>
              <a:t>The examination's assessment can take up to </a:t>
            </a:r>
            <a:r>
              <a:rPr lang="en-US" sz="2200" b="1" dirty="0">
                <a:latin typeface="Quattrocento Sans"/>
              </a:rPr>
              <a:t>six weeks</a:t>
            </a:r>
            <a:r>
              <a:rPr lang="en-US" sz="2200" dirty="0">
                <a:latin typeface="Quattrocento Sans"/>
              </a:rPr>
              <a:t>. Candidates will receive a report with a selection of examiners’ comments.</a:t>
            </a:r>
            <a:endParaRPr lang="en-US" dirty="0">
              <a:latin typeface="Quattrocento Sans"/>
            </a:endParaRPr>
          </a:p>
          <a:p>
            <a:endParaRPr lang="en-US" sz="2200" dirty="0">
              <a:latin typeface="Quattrocento Sans" panose="020B0502050000020003" pitchFamily="34" charset="0"/>
            </a:endParaRPr>
          </a:p>
          <a:p>
            <a:r>
              <a:rPr lang="en-US" sz="2200" b="1" i="1" dirty="0">
                <a:latin typeface="Quattrocento Sans" panose="020B0502050000020003" pitchFamily="34" charset="0"/>
              </a:rPr>
              <a:t>Note: </a:t>
            </a:r>
          </a:p>
          <a:p>
            <a:endParaRPr lang="en-US" sz="2200" dirty="0">
              <a:latin typeface="Quattrocento Sans" panose="020B0502050000020003" pitchFamily="34" charset="0"/>
            </a:endParaRPr>
          </a:p>
          <a:p>
            <a:pPr marL="342900" indent="-342900">
              <a:buFontTx/>
              <a:buChar char="-"/>
            </a:pPr>
            <a:r>
              <a:rPr lang="en-US" sz="2200" dirty="0">
                <a:latin typeface="Quattrocento Sans"/>
              </a:rPr>
              <a:t>Not all errors will be listed in the report</a:t>
            </a:r>
          </a:p>
          <a:p>
            <a:endParaRPr lang="en-US" sz="2200" dirty="0">
              <a:latin typeface="Quattrocento Sans" panose="020B0502050000020003" pitchFamily="34" charset="0"/>
            </a:endParaRPr>
          </a:p>
          <a:p>
            <a:pPr marL="342900" indent="-342900">
              <a:buFontTx/>
              <a:buChar char="-"/>
            </a:pPr>
            <a:r>
              <a:rPr lang="en-US" sz="2200" dirty="0">
                <a:latin typeface="Quattrocento Sans"/>
              </a:rPr>
              <a:t>Candidates will not see their marked scripts</a:t>
            </a:r>
          </a:p>
          <a:p>
            <a:endParaRPr lang="en-US" sz="2200" dirty="0">
              <a:latin typeface="Quattrocento Sans" panose="020B0502050000020003" pitchFamily="34" charset="0"/>
            </a:endParaRPr>
          </a:p>
          <a:p>
            <a:pPr marL="342900" indent="-342900">
              <a:buFontTx/>
              <a:buChar char="-"/>
            </a:pPr>
            <a:r>
              <a:rPr lang="en-US" sz="2200" dirty="0">
                <a:latin typeface="Quattrocento Sans"/>
              </a:rPr>
              <a:t>Candidates cannot discuss their results with </a:t>
            </a:r>
            <a:r>
              <a:rPr lang="en-US" sz="2200">
                <a:latin typeface="Quattrocento Sans"/>
              </a:rPr>
              <a:t>the accreditation </a:t>
            </a:r>
            <a:r>
              <a:rPr lang="en-US" sz="2200" dirty="0">
                <a:latin typeface="Quattrocento Sans"/>
              </a:rPr>
              <a:t>officer</a:t>
            </a:r>
          </a:p>
        </p:txBody>
      </p:sp>
      <p:sp>
        <p:nvSpPr>
          <p:cNvPr id="5" name="Footer Placeholder 4">
            <a:extLst>
              <a:ext uri="{FF2B5EF4-FFF2-40B4-BE49-F238E27FC236}">
                <a16:creationId xmlns:a16="http://schemas.microsoft.com/office/drawing/2014/main" id="{EB559DBD-9F95-46E6-8087-5F136725838C}"/>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4172083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68B36B-D594-4F8A-8A49-C4212DE42FE9}"/>
              </a:ext>
            </a:extLst>
          </p:cNvPr>
          <p:cNvSpPr txBox="1"/>
          <p:nvPr/>
        </p:nvSpPr>
        <p:spPr>
          <a:xfrm>
            <a:off x="815" y="831944"/>
            <a:ext cx="11024259" cy="881566"/>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Accreditation certification</a:t>
            </a:r>
          </a:p>
        </p:txBody>
      </p:sp>
      <p:sp>
        <p:nvSpPr>
          <p:cNvPr id="3" name="TextBox 2">
            <a:extLst>
              <a:ext uri="{FF2B5EF4-FFF2-40B4-BE49-F238E27FC236}">
                <a16:creationId xmlns:a16="http://schemas.microsoft.com/office/drawing/2014/main" id="{9F59FDB4-B055-4086-95E5-A3F2BAD8399E}"/>
              </a:ext>
            </a:extLst>
          </p:cNvPr>
          <p:cNvSpPr txBox="1"/>
          <p:nvPr/>
        </p:nvSpPr>
        <p:spPr>
          <a:xfrm>
            <a:off x="761825" y="1915600"/>
            <a:ext cx="9323469" cy="3308598"/>
          </a:xfrm>
          <a:prstGeom prst="rect">
            <a:avLst/>
          </a:prstGeom>
          <a:noFill/>
        </p:spPr>
        <p:txBody>
          <a:bodyPr wrap="square" lIns="91440" tIns="45720" rIns="91440" bIns="45720" rtlCol="0" anchor="t">
            <a:spAutoFit/>
          </a:bodyPr>
          <a:lstStyle/>
          <a:p>
            <a:pPr>
              <a:lnSpc>
                <a:spcPct val="150000"/>
              </a:lnSpc>
            </a:pPr>
            <a:r>
              <a:rPr lang="en-US" sz="2200" dirty="0">
                <a:latin typeface="Quattrocento Sans"/>
              </a:rPr>
              <a:t>Successful candidates:</a:t>
            </a:r>
            <a:endParaRPr lang="en-US" dirty="0"/>
          </a:p>
          <a:p>
            <a:pPr marL="342900">
              <a:lnSpc>
                <a:spcPct val="150000"/>
              </a:lnSpc>
              <a:buChar char="-"/>
            </a:pPr>
            <a:r>
              <a:rPr lang="en-US" sz="2200" dirty="0">
                <a:latin typeface="Quattrocento Sans"/>
              </a:rPr>
              <a:t> will receive an accreditation certificate</a:t>
            </a:r>
            <a:endParaRPr lang="en-US" dirty="0"/>
          </a:p>
          <a:p>
            <a:pPr marL="342900">
              <a:lnSpc>
                <a:spcPct val="150000"/>
              </a:lnSpc>
              <a:buFontTx/>
              <a:buChar char="-"/>
            </a:pPr>
            <a:r>
              <a:rPr lang="en-US" sz="2200" dirty="0">
                <a:latin typeface="Quattrocento Sans"/>
              </a:rPr>
              <a:t> will be listed on SATI’s website as accredited members</a:t>
            </a:r>
          </a:p>
          <a:p>
            <a:pPr marL="342900">
              <a:lnSpc>
                <a:spcPct val="150000"/>
              </a:lnSpc>
              <a:buFontTx/>
              <a:buChar char="-"/>
            </a:pPr>
            <a:r>
              <a:rPr lang="en-US" sz="2200" dirty="0">
                <a:latin typeface="Quattrocento Sans"/>
              </a:rPr>
              <a:t> may use their accreditation status in communication with clients, e.g. in an email signature</a:t>
            </a:r>
            <a:endParaRPr lang="en-US" sz="2200" dirty="0">
              <a:latin typeface="Quattrocento Sans" panose="020B0502050000020003" pitchFamily="34" charset="0"/>
            </a:endParaRPr>
          </a:p>
          <a:p>
            <a:endParaRPr lang="en-US" sz="2200" dirty="0">
              <a:latin typeface="Quattrocento Sans" panose="020B0502050000020003" pitchFamily="34" charset="0"/>
            </a:endParaRPr>
          </a:p>
          <a:p>
            <a:endParaRPr lang="en-US" sz="2200" b="1" i="1"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D881FA5D-F9C5-4EAF-B596-335C2A095FBB}"/>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3519218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C5F152-EF32-47BE-9FF9-F5B74F30CA30}"/>
              </a:ext>
            </a:extLst>
          </p:cNvPr>
          <p:cNvSpPr txBox="1"/>
          <p:nvPr/>
        </p:nvSpPr>
        <p:spPr>
          <a:xfrm>
            <a:off x="85" y="1051172"/>
            <a:ext cx="11083636"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Unsuccessful result</a:t>
            </a:r>
          </a:p>
        </p:txBody>
      </p:sp>
      <p:sp>
        <p:nvSpPr>
          <p:cNvPr id="3" name="TextBox 2">
            <a:extLst>
              <a:ext uri="{FF2B5EF4-FFF2-40B4-BE49-F238E27FC236}">
                <a16:creationId xmlns:a16="http://schemas.microsoft.com/office/drawing/2014/main" id="{36B40373-88AF-4A60-9565-034B2A093C9B}"/>
              </a:ext>
            </a:extLst>
          </p:cNvPr>
          <p:cNvSpPr txBox="1"/>
          <p:nvPr/>
        </p:nvSpPr>
        <p:spPr>
          <a:xfrm>
            <a:off x="993395" y="2367844"/>
            <a:ext cx="9089485" cy="2123658"/>
          </a:xfrm>
          <a:prstGeom prst="rect">
            <a:avLst/>
          </a:prstGeom>
          <a:noFill/>
        </p:spPr>
        <p:txBody>
          <a:bodyPr wrap="square" lIns="91440" tIns="45720" rIns="91440" bIns="45720" rtlCol="0" anchor="t">
            <a:spAutoFit/>
          </a:bodyPr>
          <a:lstStyle/>
          <a:p>
            <a:pPr algn="just"/>
            <a:r>
              <a:rPr lang="en-US" sz="2200" dirty="0">
                <a:latin typeface="Quattrocento Sans"/>
              </a:rPr>
              <a:t>If a candidate fails to meet the required standard for accreditation in translation on the day of the examination, they may apply to re-take the exam after </a:t>
            </a:r>
            <a:r>
              <a:rPr lang="en-US" sz="2200" b="1" dirty="0">
                <a:latin typeface="Quattrocento Sans"/>
              </a:rPr>
              <a:t>one year</a:t>
            </a:r>
            <a:r>
              <a:rPr lang="en-US" sz="2200" dirty="0">
                <a:latin typeface="Quattrocento Sans"/>
              </a:rPr>
              <a:t>.</a:t>
            </a:r>
            <a:endParaRPr lang="en-US" dirty="0"/>
          </a:p>
          <a:p>
            <a:pPr algn="just"/>
            <a:endParaRPr lang="en-US" sz="2200" dirty="0">
              <a:latin typeface="Quattrocento Sans" panose="020B0502050000020003" pitchFamily="34" charset="0"/>
            </a:endParaRPr>
          </a:p>
          <a:p>
            <a:pPr algn="just"/>
            <a:r>
              <a:rPr lang="en-US" sz="2200" dirty="0">
                <a:latin typeface="Quattrocento Sans"/>
              </a:rPr>
              <a:t>The candidate should read the comments carefully and follow the advice given.</a:t>
            </a:r>
          </a:p>
        </p:txBody>
      </p:sp>
      <p:sp>
        <p:nvSpPr>
          <p:cNvPr id="5" name="Footer Placeholder 4">
            <a:extLst>
              <a:ext uri="{FF2B5EF4-FFF2-40B4-BE49-F238E27FC236}">
                <a16:creationId xmlns:a16="http://schemas.microsoft.com/office/drawing/2014/main" id="{E61F9913-E272-471C-AA83-F4624C514FC9}"/>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3987251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453DAD-90F0-4A72-A4F7-F787CE9F98FE}"/>
              </a:ext>
            </a:extLst>
          </p:cNvPr>
          <p:cNvSpPr txBox="1"/>
          <p:nvPr/>
        </p:nvSpPr>
        <p:spPr>
          <a:xfrm>
            <a:off x="932" y="451001"/>
            <a:ext cx="11004467" cy="871670"/>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Appeal</a:t>
            </a:r>
          </a:p>
        </p:txBody>
      </p:sp>
      <p:sp>
        <p:nvSpPr>
          <p:cNvPr id="3" name="TextBox 2">
            <a:extLst>
              <a:ext uri="{FF2B5EF4-FFF2-40B4-BE49-F238E27FC236}">
                <a16:creationId xmlns:a16="http://schemas.microsoft.com/office/drawing/2014/main" id="{E151C79F-0CFC-4052-B9E7-EC8DB2A43A23}"/>
              </a:ext>
            </a:extLst>
          </p:cNvPr>
          <p:cNvSpPr txBox="1"/>
          <p:nvPr/>
        </p:nvSpPr>
        <p:spPr>
          <a:xfrm>
            <a:off x="881744" y="1784917"/>
            <a:ext cx="8735058" cy="3477875"/>
          </a:xfrm>
          <a:prstGeom prst="rect">
            <a:avLst/>
          </a:prstGeom>
          <a:noFill/>
        </p:spPr>
        <p:txBody>
          <a:bodyPr wrap="square" lIns="91440" tIns="45720" rIns="91440" bIns="45720" rtlCol="0" anchor="t">
            <a:spAutoFit/>
          </a:bodyPr>
          <a:lstStyle/>
          <a:p>
            <a:pPr algn="just"/>
            <a:r>
              <a:rPr lang="en-US" sz="2200" dirty="0">
                <a:latin typeface="Quattrocento Sans"/>
              </a:rPr>
              <a:t>A  candidate who wants to lodge an appeal should submit the application form and proof of payment </a:t>
            </a:r>
            <a:r>
              <a:rPr lang="en-US" sz="2200" b="1" dirty="0">
                <a:latin typeface="Quattrocento Sans"/>
              </a:rPr>
              <a:t>within 8 weeks</a:t>
            </a:r>
            <a:r>
              <a:rPr lang="en-US" sz="2200" dirty="0">
                <a:latin typeface="Quattrocento Sans"/>
              </a:rPr>
              <a:t> after having received the result.</a:t>
            </a:r>
            <a:endParaRPr lang="en-US">
              <a:latin typeface="Quattrocento Sans"/>
            </a:endParaRPr>
          </a:p>
          <a:p>
            <a:pPr algn="just"/>
            <a:endParaRPr lang="en-US" sz="2200" dirty="0">
              <a:latin typeface="Quattrocento Sans" panose="020B0502050000020003" pitchFamily="34" charset="0"/>
            </a:endParaRPr>
          </a:p>
          <a:p>
            <a:pPr algn="just"/>
            <a:r>
              <a:rPr lang="en-US" sz="2200" dirty="0">
                <a:latin typeface="Quattrocento Sans"/>
              </a:rPr>
              <a:t>The original examination script will be marked by a third examiner and that report will be the final result. No further correspondence will be entered into after the final result is made available.</a:t>
            </a:r>
          </a:p>
          <a:p>
            <a:pPr algn="just"/>
            <a:endParaRPr lang="en-US" sz="2200" dirty="0">
              <a:latin typeface="Quattrocento Sans" panose="020B0502050000020003" pitchFamily="34" charset="0"/>
            </a:endParaRPr>
          </a:p>
          <a:p>
            <a:pPr algn="just"/>
            <a:r>
              <a:rPr lang="en-US" sz="2200" dirty="0">
                <a:latin typeface="Quattrocento Sans"/>
              </a:rPr>
              <a:t>If the ‘Fail’ result is overturned, the candidate will be refunded for the appeal and will be considered accredited in translation.</a:t>
            </a:r>
          </a:p>
        </p:txBody>
      </p:sp>
      <p:sp>
        <p:nvSpPr>
          <p:cNvPr id="5" name="Footer Placeholder 4">
            <a:extLst>
              <a:ext uri="{FF2B5EF4-FFF2-40B4-BE49-F238E27FC236}">
                <a16:creationId xmlns:a16="http://schemas.microsoft.com/office/drawing/2014/main" id="{F4E7AE61-6F9A-49A3-84E4-F23AB68472D3}"/>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1886171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466545-8D0B-4BD6-971D-C1E35CD62738}"/>
              </a:ext>
            </a:extLst>
          </p:cNvPr>
          <p:cNvSpPr txBox="1"/>
          <p:nvPr/>
        </p:nvSpPr>
        <p:spPr>
          <a:xfrm>
            <a:off x="-3640" y="201844"/>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Prerequisites</a:t>
            </a:r>
            <a:endParaRPr lang="en-US" sz="5000" dirty="0">
              <a:solidFill>
                <a:schemeClr val="tx2"/>
              </a:solidFill>
            </a:endParaRPr>
          </a:p>
        </p:txBody>
      </p:sp>
      <p:sp>
        <p:nvSpPr>
          <p:cNvPr id="5" name="Footer Placeholder 4">
            <a:extLst>
              <a:ext uri="{FF2B5EF4-FFF2-40B4-BE49-F238E27FC236}">
                <a16:creationId xmlns:a16="http://schemas.microsoft.com/office/drawing/2014/main" id="{9E17E72E-1664-4F0D-B801-2ACD949B7560}"/>
              </a:ext>
            </a:extLst>
          </p:cNvPr>
          <p:cNvSpPr>
            <a:spLocks noGrp="1"/>
          </p:cNvSpPr>
          <p:nvPr>
            <p:ph type="ftr" sz="quarter" idx="11"/>
          </p:nvPr>
        </p:nvSpPr>
        <p:spPr/>
        <p:txBody>
          <a:bodyPr/>
          <a:lstStyle/>
          <a:p>
            <a:r>
              <a:rPr lang="en-GB" dirty="0"/>
              <a:t>49 GENERAL TRANSLATION Presentation</a:t>
            </a:r>
          </a:p>
        </p:txBody>
      </p:sp>
      <p:sp>
        <p:nvSpPr>
          <p:cNvPr id="7" name="TextBox 6">
            <a:extLst>
              <a:ext uri="{FF2B5EF4-FFF2-40B4-BE49-F238E27FC236}">
                <a16:creationId xmlns:a16="http://schemas.microsoft.com/office/drawing/2014/main" id="{AEFA2DD2-BF9C-7D43-F97F-1BC790CBC510}"/>
              </a:ext>
            </a:extLst>
          </p:cNvPr>
          <p:cNvSpPr txBox="1"/>
          <p:nvPr/>
        </p:nvSpPr>
        <p:spPr>
          <a:xfrm>
            <a:off x="799472" y="1211092"/>
            <a:ext cx="9016331" cy="4524315"/>
          </a:xfrm>
          <a:prstGeom prst="rect">
            <a:avLst/>
          </a:prstGeom>
          <a:noFill/>
        </p:spPr>
        <p:txBody>
          <a:bodyPr wrap="square" lIns="91440" tIns="45720" rIns="91440" bIns="45720" rtlCol="0" anchor="t">
            <a:spAutoFit/>
          </a:bodyPr>
          <a:lstStyle/>
          <a:p>
            <a:pPr marL="342900" indent="-342900">
              <a:buFont typeface="Wingdings"/>
              <a:buChar char="§"/>
            </a:pPr>
            <a:r>
              <a:rPr lang="en-US" sz="1800" dirty="0">
                <a:latin typeface="Quattrocento Sans"/>
                <a:ea typeface="+mn-lt"/>
                <a:cs typeface="+mn-lt"/>
              </a:rPr>
              <a:t>Active and paid SATI membership of at least three months (</a:t>
            </a:r>
            <a:r>
              <a:rPr lang="en-US" sz="1800" i="1" dirty="0">
                <a:latin typeface="Quattrocento Sans"/>
                <a:ea typeface="+mn-lt"/>
                <a:cs typeface="+mn-lt"/>
              </a:rPr>
              <a:t>student membership does not qualify</a:t>
            </a:r>
            <a:r>
              <a:rPr lang="en-US" sz="1800" dirty="0">
                <a:latin typeface="Quattrocento Sans"/>
                <a:ea typeface="+mn-lt"/>
                <a:cs typeface="+mn-lt"/>
              </a:rPr>
              <a:t>),</a:t>
            </a:r>
            <a:r>
              <a:rPr lang="en-US" dirty="0"/>
              <a:t> plus</a:t>
            </a:r>
            <a:endParaRPr lang="en-US" sz="1800" dirty="0">
              <a:latin typeface="Quattrocento Sans"/>
              <a:ea typeface="+mn-lt"/>
              <a:cs typeface="+mn-lt"/>
            </a:endParaRPr>
          </a:p>
          <a:p>
            <a:pPr marL="342900" indent="-342900">
              <a:buFont typeface="Wingdings"/>
              <a:buChar char="§"/>
            </a:pPr>
            <a:r>
              <a:rPr lang="en-US" sz="1800" dirty="0">
                <a:latin typeface="Quattrocento Sans"/>
                <a:ea typeface="+mn-lt"/>
                <a:cs typeface="+mn-lt"/>
              </a:rPr>
              <a:t>A</a:t>
            </a:r>
            <a:r>
              <a:rPr lang="en-US" sz="1800" dirty="0">
                <a:latin typeface="Quattrocento Sans"/>
              </a:rPr>
              <a:t> post-secondary language practice qualification </a:t>
            </a:r>
            <a:r>
              <a:rPr lang="en-US" sz="1800" i="1" dirty="0">
                <a:latin typeface="Quattrocento Sans"/>
              </a:rPr>
              <a:t>plus </a:t>
            </a:r>
            <a:r>
              <a:rPr lang="en-US" sz="1800" dirty="0">
                <a:latin typeface="Quattrocento Sans"/>
              </a:rPr>
              <a:t>evidence of at least three years’ language practice work in general translation (with professional references)</a:t>
            </a:r>
          </a:p>
          <a:p>
            <a:endParaRPr lang="en-US" dirty="0">
              <a:latin typeface="Quattrocento Sans"/>
              <a:ea typeface="+mn-lt"/>
              <a:cs typeface="+mn-lt"/>
            </a:endParaRPr>
          </a:p>
          <a:p>
            <a:r>
              <a:rPr lang="en-US" sz="1800" dirty="0">
                <a:latin typeface="Quattrocento Sans"/>
                <a:ea typeface="+mn-lt"/>
                <a:cs typeface="+mn-lt"/>
              </a:rPr>
              <a:t>If the applicant does not have </a:t>
            </a:r>
            <a:r>
              <a:rPr lang="en-US" dirty="0">
                <a:latin typeface="Quattrocento Sans"/>
                <a:ea typeface="+mn-lt"/>
                <a:cs typeface="+mn-lt"/>
              </a:rPr>
              <a:t>a </a:t>
            </a:r>
            <a:r>
              <a:rPr lang="en-US" sz="1800" dirty="0">
                <a:latin typeface="Quattrocento Sans"/>
              </a:rPr>
              <a:t>post-secondary language practice qualification, evidence of at least five years’ language practice work general translation (with professional references) will be required.</a:t>
            </a:r>
          </a:p>
          <a:p>
            <a:pPr marL="342900" indent="-342900">
              <a:buFont typeface="Wingdings"/>
              <a:buChar char="§"/>
            </a:pPr>
            <a:endParaRPr lang="en-US" sz="1800" dirty="0">
              <a:latin typeface="Quattrocento Sans"/>
            </a:endParaRPr>
          </a:p>
          <a:p>
            <a:r>
              <a:rPr lang="en-US" sz="1800" i="1" dirty="0">
                <a:latin typeface="Quattrocento Sans"/>
              </a:rPr>
              <a:t>OR     </a:t>
            </a:r>
          </a:p>
          <a:p>
            <a:r>
              <a:rPr lang="en-US" sz="1800" dirty="0">
                <a:latin typeface="Quattrocento Sans"/>
              </a:rPr>
              <a:t>Current SATI accreditation</a:t>
            </a:r>
          </a:p>
          <a:p>
            <a:endParaRPr lang="en-US" sz="1800" dirty="0">
              <a:latin typeface="Quattrocento Sans"/>
            </a:endParaRPr>
          </a:p>
          <a:p>
            <a:r>
              <a:rPr lang="en-US" sz="1800" i="1" dirty="0">
                <a:latin typeface="Quattrocento Sans"/>
              </a:rPr>
              <a:t>OR</a:t>
            </a:r>
          </a:p>
          <a:p>
            <a:r>
              <a:rPr lang="en-US" sz="1800" dirty="0">
                <a:latin typeface="Quattrocento Sans"/>
              </a:rPr>
              <a:t>Membership or current accreditation by a FIT member association accepted by the SATI Council</a:t>
            </a:r>
            <a:endParaRPr lang="en-ZA" dirty="0"/>
          </a:p>
          <a:p>
            <a:pPr marL="342900" indent="-342900">
              <a:buFont typeface="Wingdings"/>
              <a:buChar char="§"/>
            </a:pPr>
            <a:endParaRPr lang="en-ZA" dirty="0"/>
          </a:p>
        </p:txBody>
      </p:sp>
    </p:spTree>
    <p:extLst>
      <p:ext uri="{BB962C8B-B14F-4D97-AF65-F5344CB8AC3E}">
        <p14:creationId xmlns:p14="http://schemas.microsoft.com/office/powerpoint/2010/main" val="2725913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69C221-71AF-491D-B931-E730E7698221}"/>
              </a:ext>
            </a:extLst>
          </p:cNvPr>
          <p:cNvSpPr txBox="1"/>
          <p:nvPr/>
        </p:nvSpPr>
        <p:spPr>
          <a:xfrm>
            <a:off x="-1281" y="758597"/>
            <a:ext cx="11053948"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Accreditation validity</a:t>
            </a:r>
            <a:endParaRPr lang="en-US" sz="5000">
              <a:solidFill>
                <a:schemeClr val="tx2"/>
              </a:solidFill>
              <a:latin typeface="Quattrocento Sans"/>
            </a:endParaRPr>
          </a:p>
        </p:txBody>
      </p:sp>
      <p:sp>
        <p:nvSpPr>
          <p:cNvPr id="3" name="TextBox 2">
            <a:extLst>
              <a:ext uri="{FF2B5EF4-FFF2-40B4-BE49-F238E27FC236}">
                <a16:creationId xmlns:a16="http://schemas.microsoft.com/office/drawing/2014/main" id="{5679BFDE-4806-4BF5-8FE9-756ADBCBEF25}"/>
              </a:ext>
            </a:extLst>
          </p:cNvPr>
          <p:cNvSpPr txBox="1"/>
          <p:nvPr/>
        </p:nvSpPr>
        <p:spPr>
          <a:xfrm>
            <a:off x="777892" y="2367865"/>
            <a:ext cx="8795599" cy="2123658"/>
          </a:xfrm>
          <a:prstGeom prst="rect">
            <a:avLst/>
          </a:prstGeom>
          <a:noFill/>
        </p:spPr>
        <p:txBody>
          <a:bodyPr wrap="square" lIns="91440" tIns="45720" rIns="91440" bIns="45720" rtlCol="0" anchor="t">
            <a:spAutoFit/>
          </a:bodyPr>
          <a:lstStyle/>
          <a:p>
            <a:pPr algn="just"/>
            <a:r>
              <a:rPr lang="en-US" sz="2200" dirty="0">
                <a:latin typeface="Quattrocento Sans"/>
              </a:rPr>
              <a:t>Accreditation remains valid as long as the language practitioner remains a member of SATI. </a:t>
            </a:r>
            <a:endParaRPr lang="en-US"/>
          </a:p>
          <a:p>
            <a:pPr algn="just"/>
            <a:endParaRPr lang="en-US" sz="2200">
              <a:latin typeface="Quattrocento Sans" panose="020B0502050000020003" pitchFamily="34" charset="0"/>
            </a:endParaRPr>
          </a:p>
          <a:p>
            <a:pPr algn="just"/>
            <a:r>
              <a:rPr lang="en-US" sz="2200" dirty="0">
                <a:latin typeface="Quattrocento Sans"/>
              </a:rPr>
              <a:t>Accreditation lapses when membership lapses. Should the practitioner wish to become re-accredited, they will have to re-apply to do the examination and pass it again.</a:t>
            </a: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576D02B-5C59-4D22-BE86-A98BAC95CA38}"/>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862003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BA97A4-83E4-4CD3-A43E-8447D02F6D2E}"/>
              </a:ext>
            </a:extLst>
          </p:cNvPr>
          <p:cNvSpPr txBox="1"/>
          <p:nvPr/>
        </p:nvSpPr>
        <p:spPr>
          <a:xfrm>
            <a:off x="862940" y="1872737"/>
            <a:ext cx="8886702" cy="1754326"/>
          </a:xfrm>
          <a:prstGeom prst="rect">
            <a:avLst/>
          </a:prstGeom>
          <a:noFill/>
        </p:spPr>
        <p:txBody>
          <a:bodyPr wrap="square" lIns="91440" tIns="45720" rIns="91440" bIns="45720" rtlCol="0" anchor="t">
            <a:spAutoFit/>
          </a:bodyPr>
          <a:lstStyle/>
          <a:p>
            <a:pPr algn="ctr"/>
            <a:r>
              <a:rPr lang="en-US" sz="3600" spc="300" dirty="0">
                <a:latin typeface="Quattrocento Sans"/>
                <a:ea typeface="Lato Light"/>
                <a:cs typeface="Arima Madurai Light" pitchFamily="2" charset="77"/>
              </a:rPr>
              <a:t>For more info, please email SATI's Accreditation Officer Erica du Preez: </a:t>
            </a:r>
            <a:br>
              <a:rPr lang="en-US" sz="3600" spc="300" dirty="0">
                <a:latin typeface="Quattrocento Sans" panose="020B0502050000020003" pitchFamily="34" charset="0"/>
                <a:ea typeface="Lato Light" panose="020F0502020204030203" pitchFamily="34" charset="0"/>
                <a:cs typeface="Arima Madurai Light" pitchFamily="2" charset="77"/>
              </a:rPr>
            </a:br>
            <a:r>
              <a:rPr lang="en-US" sz="3600" spc="300" dirty="0">
                <a:latin typeface="Quattrocento Sans"/>
                <a:ea typeface="Lato Light"/>
                <a:cs typeface="Arima Madurai Light" pitchFamily="2" charset="77"/>
                <a:hlinkClick r:id="rId2"/>
              </a:rPr>
              <a:t>accreditation@translators.org.za</a:t>
            </a:r>
            <a:r>
              <a:rPr lang="en-US" sz="3600" spc="300" dirty="0">
                <a:latin typeface="Quattrocento Sans"/>
                <a:ea typeface="Lato Light"/>
                <a:cs typeface="Arima Madurai Light" pitchFamily="2" charset="77"/>
              </a:rPr>
              <a:t> </a:t>
            </a:r>
            <a:endParaRPr lang="en-US" dirty="0"/>
          </a:p>
        </p:txBody>
      </p:sp>
      <p:pic>
        <p:nvPicPr>
          <p:cNvPr id="6" name="Picture 6" descr="A picture containing icon&#10;&#10;Description automatically generated">
            <a:extLst>
              <a:ext uri="{FF2B5EF4-FFF2-40B4-BE49-F238E27FC236}">
                <a16:creationId xmlns:a16="http://schemas.microsoft.com/office/drawing/2014/main" id="{911ACB8B-355E-8EEA-7BAE-8158D5C53CFD}"/>
              </a:ext>
            </a:extLst>
          </p:cNvPr>
          <p:cNvPicPr>
            <a:picLocks noChangeAspect="1"/>
          </p:cNvPicPr>
          <p:nvPr/>
        </p:nvPicPr>
        <p:blipFill>
          <a:blip r:embed="rId3"/>
          <a:stretch>
            <a:fillRect/>
          </a:stretch>
        </p:blipFill>
        <p:spPr>
          <a:xfrm>
            <a:off x="4122717" y="4794901"/>
            <a:ext cx="2743200" cy="1429023"/>
          </a:xfrm>
          <a:prstGeom prst="rect">
            <a:avLst/>
          </a:prstGeom>
        </p:spPr>
      </p:pic>
    </p:spTree>
    <p:extLst>
      <p:ext uri="{BB962C8B-B14F-4D97-AF65-F5344CB8AC3E}">
        <p14:creationId xmlns:p14="http://schemas.microsoft.com/office/powerpoint/2010/main" val="18609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E70D4A-A42E-4BBF-9B23-44F5E3650CF0}"/>
              </a:ext>
            </a:extLst>
          </p:cNvPr>
          <p:cNvSpPr txBox="1"/>
          <p:nvPr/>
        </p:nvSpPr>
        <p:spPr>
          <a:xfrm>
            <a:off x="969643" y="1298453"/>
            <a:ext cx="8782706" cy="3416320"/>
          </a:xfrm>
          <a:prstGeom prst="rect">
            <a:avLst/>
          </a:prstGeom>
          <a:noFill/>
        </p:spPr>
        <p:txBody>
          <a:bodyPr wrap="square" lIns="91440" tIns="45720" rIns="91440" bIns="45720" rtlCol="0" anchor="t">
            <a:spAutoFit/>
          </a:bodyPr>
          <a:lstStyle/>
          <a:p>
            <a:pPr algn="just"/>
            <a:r>
              <a:rPr lang="en-US" sz="2200" dirty="0">
                <a:latin typeface="Quattrocento Sans"/>
              </a:rPr>
              <a:t>If you feel unsure, you can first write an optional practice test in general translation before proceeding to the actual examination. </a:t>
            </a:r>
            <a:r>
              <a:rPr lang="en-US" sz="2200" dirty="0">
                <a:latin typeface="Quattrocento Sans"/>
                <a:ea typeface="+mn-lt"/>
                <a:cs typeface="+mn-lt"/>
              </a:rPr>
              <a:t>This is a short test to give you an idea of what the examination would be like.  </a:t>
            </a:r>
            <a:endParaRPr lang="en-US" dirty="0"/>
          </a:p>
          <a:p>
            <a:pPr algn="just"/>
            <a:endParaRPr lang="en-US" sz="2200" dirty="0">
              <a:latin typeface="Quattrocento Sans"/>
              <a:ea typeface="+mn-lt"/>
              <a:cs typeface="+mn-lt"/>
            </a:endParaRPr>
          </a:p>
          <a:p>
            <a:pPr algn="just"/>
            <a:r>
              <a:rPr lang="en-US" sz="2200" dirty="0">
                <a:latin typeface="Quattrocento Sans"/>
                <a:ea typeface="+mn-lt"/>
                <a:cs typeface="+mn-lt"/>
              </a:rPr>
              <a:t>Writing and passing the practice test is </a:t>
            </a:r>
            <a:r>
              <a:rPr lang="en-US" sz="2200" b="1" dirty="0">
                <a:latin typeface="Quattrocento Sans"/>
                <a:ea typeface="+mn-lt"/>
                <a:cs typeface="+mn-lt"/>
              </a:rPr>
              <a:t>not </a:t>
            </a:r>
            <a:r>
              <a:rPr lang="en-US" sz="2200" dirty="0">
                <a:latin typeface="Quattrocento Sans"/>
                <a:ea typeface="+mn-lt"/>
                <a:cs typeface="+mn-lt"/>
              </a:rPr>
              <a:t>a prerequisite to qualify for the actual examination. It is recommended, though, as it can give candidates an idea of whether they are likely to pass the examination or not. However, passing the practice test is </a:t>
            </a:r>
            <a:r>
              <a:rPr lang="en-US" sz="2200" b="1" dirty="0">
                <a:latin typeface="Quattrocento Sans"/>
                <a:ea typeface="+mn-lt"/>
                <a:cs typeface="+mn-lt"/>
              </a:rPr>
              <a:t>not </a:t>
            </a:r>
            <a:r>
              <a:rPr lang="en-US" sz="2200" dirty="0">
                <a:latin typeface="Quattrocento Sans"/>
                <a:ea typeface="+mn-lt"/>
                <a:cs typeface="+mn-lt"/>
              </a:rPr>
              <a:t>a guarantee that the examination itself will be passed. </a:t>
            </a:r>
            <a:endParaRPr lang="en-US" sz="2200" dirty="0">
              <a:latin typeface="Quattrocento Sans" panose="020B0502050000020003" pitchFamily="34" charset="0"/>
            </a:endParaRPr>
          </a:p>
          <a:p>
            <a:pPr algn="just"/>
            <a:endParaRPr lang="en-ZA" dirty="0"/>
          </a:p>
        </p:txBody>
      </p:sp>
      <p:sp>
        <p:nvSpPr>
          <p:cNvPr id="5" name="Footer Placeholder 4">
            <a:extLst>
              <a:ext uri="{FF2B5EF4-FFF2-40B4-BE49-F238E27FC236}">
                <a16:creationId xmlns:a16="http://schemas.microsoft.com/office/drawing/2014/main" id="{E834E7DA-7FDA-42E6-9AE8-E0EA9A4D035C}"/>
              </a:ext>
            </a:extLst>
          </p:cNvPr>
          <p:cNvSpPr>
            <a:spLocks noGrp="1"/>
          </p:cNvSpPr>
          <p:nvPr>
            <p:ph type="ftr" sz="quarter" idx="11"/>
          </p:nvPr>
        </p:nvSpPr>
        <p:spPr/>
        <p:txBody>
          <a:bodyPr/>
          <a:lstStyle/>
          <a:p>
            <a:r>
              <a:rPr lang="en-GB" dirty="0"/>
              <a:t>49 GENERAL TRANSLATION Presentation</a:t>
            </a:r>
          </a:p>
        </p:txBody>
      </p:sp>
      <p:sp>
        <p:nvSpPr>
          <p:cNvPr id="7" name="TextBox 6">
            <a:extLst>
              <a:ext uri="{FF2B5EF4-FFF2-40B4-BE49-F238E27FC236}">
                <a16:creationId xmlns:a16="http://schemas.microsoft.com/office/drawing/2014/main" id="{352E4E2C-DCBC-D01F-4B49-216B8F7291E3}"/>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Practice Test</a:t>
            </a:r>
            <a:endParaRPr lang="en-US" dirty="0">
              <a:solidFill>
                <a:schemeClr val="tx2"/>
              </a:solidFill>
            </a:endParaRPr>
          </a:p>
        </p:txBody>
      </p:sp>
    </p:spTree>
    <p:extLst>
      <p:ext uri="{BB962C8B-B14F-4D97-AF65-F5344CB8AC3E}">
        <p14:creationId xmlns:p14="http://schemas.microsoft.com/office/powerpoint/2010/main" val="179713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AD5EDAE1-81EF-459D-BAEE-053F3067FA76}"/>
              </a:ext>
            </a:extLst>
          </p:cNvPr>
          <p:cNvSpPr>
            <a:spLocks noGrp="1"/>
          </p:cNvSpPr>
          <p:nvPr>
            <p:ph type="ftr" sz="quarter" idx="11"/>
          </p:nvPr>
        </p:nvSpPr>
        <p:spPr/>
        <p:txBody>
          <a:bodyPr/>
          <a:lstStyle/>
          <a:p>
            <a:r>
              <a:rPr lang="en-GB" dirty="0"/>
              <a:t>49 GENERAL TRANSLATION Presentation</a:t>
            </a:r>
          </a:p>
        </p:txBody>
      </p:sp>
      <p:sp>
        <p:nvSpPr>
          <p:cNvPr id="7" name="TextBox 6">
            <a:extLst>
              <a:ext uri="{FF2B5EF4-FFF2-40B4-BE49-F238E27FC236}">
                <a16:creationId xmlns:a16="http://schemas.microsoft.com/office/drawing/2014/main" id="{A6037B6B-EA0C-FAC0-9FAB-0A2B7EF6D35C}"/>
              </a:ext>
            </a:extLst>
          </p:cNvPr>
          <p:cNvSpPr txBox="1"/>
          <p:nvPr/>
        </p:nvSpPr>
        <p:spPr>
          <a:xfrm>
            <a:off x="768256" y="638127"/>
            <a:ext cx="8777844" cy="1323439"/>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Differences between Practice Test and Examination</a:t>
            </a:r>
            <a:endParaRPr lang="en-US" sz="4000" dirty="0">
              <a:solidFill>
                <a:schemeClr val="tx2"/>
              </a:solidFill>
            </a:endParaRPr>
          </a:p>
        </p:txBody>
      </p:sp>
      <p:graphicFrame>
        <p:nvGraphicFramePr>
          <p:cNvPr id="8" name="Table 8">
            <a:extLst>
              <a:ext uri="{FF2B5EF4-FFF2-40B4-BE49-F238E27FC236}">
                <a16:creationId xmlns:a16="http://schemas.microsoft.com/office/drawing/2014/main" id="{EF3B79E0-0963-D89D-4D3B-0CC8A84436D8}"/>
              </a:ext>
            </a:extLst>
          </p:cNvPr>
          <p:cNvGraphicFramePr>
            <a:graphicFrameLocks noGrp="1"/>
          </p:cNvGraphicFramePr>
          <p:nvPr>
            <p:extLst>
              <p:ext uri="{D42A27DB-BD31-4B8C-83A1-F6EECF244321}">
                <p14:modId xmlns:p14="http://schemas.microsoft.com/office/powerpoint/2010/main" val="1418242627"/>
              </p:ext>
            </p:extLst>
          </p:nvPr>
        </p:nvGraphicFramePr>
        <p:xfrm>
          <a:off x="1187532" y="2622467"/>
          <a:ext cx="8168640" cy="2286000"/>
        </p:xfrm>
        <a:graphic>
          <a:graphicData uri="http://schemas.openxmlformats.org/drawingml/2006/table">
            <a:tbl>
              <a:tblPr firstRow="1" bandRow="1">
                <a:tableStyleId>{5C22544A-7EE6-4342-B048-85BDC9FD1C3A}</a:tableStyleId>
              </a:tblPr>
              <a:tblGrid>
                <a:gridCol w="4084320">
                  <a:extLst>
                    <a:ext uri="{9D8B030D-6E8A-4147-A177-3AD203B41FA5}">
                      <a16:colId xmlns:a16="http://schemas.microsoft.com/office/drawing/2014/main" val="2739930226"/>
                    </a:ext>
                  </a:extLst>
                </a:gridCol>
                <a:gridCol w="4084320">
                  <a:extLst>
                    <a:ext uri="{9D8B030D-6E8A-4147-A177-3AD203B41FA5}">
                      <a16:colId xmlns:a16="http://schemas.microsoft.com/office/drawing/2014/main" val="2765133589"/>
                    </a:ext>
                  </a:extLst>
                </a:gridCol>
              </a:tblGrid>
              <a:tr h="358733">
                <a:tc>
                  <a:txBody>
                    <a:bodyPr/>
                    <a:lstStyle/>
                    <a:p>
                      <a:pPr lvl="0" algn="ctr">
                        <a:buNone/>
                      </a:pPr>
                      <a:r>
                        <a:rPr lang="en-US" sz="2000" dirty="0">
                          <a:solidFill>
                            <a:schemeClr val="tx1"/>
                          </a:solidFill>
                          <a:latin typeface="Quattrocento Sans"/>
                        </a:rPr>
                        <a:t>Practice Test</a:t>
                      </a:r>
                    </a:p>
                  </a:txBody>
                  <a:tcPr>
                    <a:lnL w="0">
                      <a:noFill/>
                    </a:lnL>
                    <a:lnR w="0">
                      <a:noFill/>
                    </a:lnR>
                    <a:lnT w="0">
                      <a:noFill/>
                    </a:lnT>
                    <a:lnB w="0">
                      <a:noFill/>
                    </a:lnB>
                    <a:noFill/>
                  </a:tcPr>
                </a:tc>
                <a:tc>
                  <a:txBody>
                    <a:bodyPr/>
                    <a:lstStyle/>
                    <a:p>
                      <a:pPr lvl="0" algn="ctr">
                        <a:buNone/>
                      </a:pPr>
                      <a:r>
                        <a:rPr lang="en-US" sz="2000" b="1" kern="1200" noProof="0" dirty="0">
                          <a:solidFill>
                            <a:schemeClr val="tx1"/>
                          </a:solidFill>
                          <a:latin typeface="Quattrocento Sans"/>
                          <a:ea typeface="+mn-ea"/>
                          <a:cs typeface="+mn-cs"/>
                        </a:rPr>
                        <a:t>Examination</a:t>
                      </a:r>
                      <a:endParaRPr lang="en-US" sz="2000" b="1" kern="1200">
                        <a:solidFill>
                          <a:schemeClr val="tx1"/>
                        </a:solidFill>
                        <a:latin typeface="Quattrocento Sans"/>
                        <a:ea typeface="+mn-ea"/>
                        <a:cs typeface="+mn-cs"/>
                      </a:endParaRPr>
                    </a:p>
                  </a:txBody>
                  <a:tcPr>
                    <a:lnL w="0">
                      <a:noFill/>
                    </a:lnL>
                    <a:lnR w="0">
                      <a:noFill/>
                    </a:lnR>
                    <a:lnT w="0">
                      <a:noFill/>
                    </a:lnT>
                    <a:lnB w="0">
                      <a:noFill/>
                    </a:lnB>
                    <a:noFill/>
                  </a:tcPr>
                </a:tc>
                <a:extLst>
                  <a:ext uri="{0D108BD9-81ED-4DB2-BD59-A6C34878D82A}">
                    <a16:rowId xmlns:a16="http://schemas.microsoft.com/office/drawing/2014/main" val="1431309279"/>
                  </a:ext>
                </a:extLst>
              </a:tr>
              <a:tr h="370839">
                <a:tc>
                  <a:txBody>
                    <a:bodyPr/>
                    <a:lstStyle/>
                    <a:p>
                      <a:pPr lvl="0" algn="ctr">
                        <a:buNone/>
                      </a:pPr>
                      <a:r>
                        <a:rPr lang="en-GB" sz="2000" dirty="0">
                          <a:latin typeface="Quattrocento Sans"/>
                        </a:rPr>
                        <a:t>1 text</a:t>
                      </a:r>
                      <a:endParaRPr lang="en-US" sz="2000">
                        <a:latin typeface="Quattrocento Sans"/>
                      </a:endParaRPr>
                    </a:p>
                  </a:txBody>
                  <a:tcPr>
                    <a:lnL w="0">
                      <a:noFill/>
                    </a:lnL>
                    <a:lnR w="0">
                      <a:noFill/>
                    </a:lnR>
                    <a:lnT w="0">
                      <a:noFill/>
                    </a:lnT>
                    <a:lnB w="0">
                      <a:noFill/>
                    </a:lnB>
                    <a:noFill/>
                  </a:tcPr>
                </a:tc>
                <a:tc>
                  <a:txBody>
                    <a:bodyPr/>
                    <a:lstStyle/>
                    <a:p>
                      <a:pPr lvl="0" algn="ctr">
                        <a:buNone/>
                      </a:pPr>
                      <a:r>
                        <a:rPr lang="en-GB" sz="2000" dirty="0">
                          <a:latin typeface="Quattrocento Sans"/>
                        </a:rPr>
                        <a:t>3  texts (chosen among 8)</a:t>
                      </a:r>
                    </a:p>
                  </a:txBody>
                  <a:tcPr>
                    <a:lnL w="0">
                      <a:noFill/>
                    </a:lnL>
                    <a:lnR w="0">
                      <a:noFill/>
                    </a:lnR>
                    <a:lnT w="0">
                      <a:noFill/>
                    </a:lnT>
                    <a:lnB w="0">
                      <a:noFill/>
                    </a:lnB>
                    <a:noFill/>
                  </a:tcPr>
                </a:tc>
                <a:extLst>
                  <a:ext uri="{0D108BD9-81ED-4DB2-BD59-A6C34878D82A}">
                    <a16:rowId xmlns:a16="http://schemas.microsoft.com/office/drawing/2014/main" val="2493343878"/>
                  </a:ext>
                </a:extLst>
              </a:tr>
              <a:tr h="370838">
                <a:tc>
                  <a:txBody>
                    <a:bodyPr/>
                    <a:lstStyle/>
                    <a:p>
                      <a:pPr lvl="0" algn="ctr">
                        <a:buNone/>
                      </a:pPr>
                      <a:r>
                        <a:rPr lang="en-GB" sz="2000" dirty="0">
                          <a:latin typeface="Quattrocento Sans"/>
                        </a:rPr>
                        <a:t>3 months' time limit</a:t>
                      </a:r>
                    </a:p>
                  </a:txBody>
                  <a:tcPr>
                    <a:lnL w="0">
                      <a:noFill/>
                    </a:lnL>
                    <a:lnR w="0">
                      <a:noFill/>
                    </a:lnR>
                    <a:lnT w="0">
                      <a:noFill/>
                    </a:lnT>
                    <a:lnB w="0">
                      <a:noFill/>
                    </a:lnB>
                    <a:noFill/>
                  </a:tcPr>
                </a:tc>
                <a:tc>
                  <a:txBody>
                    <a:bodyPr/>
                    <a:lstStyle/>
                    <a:p>
                      <a:pPr lvl="0" algn="ctr">
                        <a:buNone/>
                      </a:pPr>
                      <a:r>
                        <a:rPr lang="en-GB" sz="2000" dirty="0">
                          <a:latin typeface="Quattrocento Sans"/>
                        </a:rPr>
                        <a:t>24 hours</a:t>
                      </a:r>
                    </a:p>
                  </a:txBody>
                  <a:tcPr>
                    <a:lnL w="0">
                      <a:noFill/>
                    </a:lnL>
                    <a:lnR w="0">
                      <a:noFill/>
                    </a:lnR>
                    <a:lnT w="0">
                      <a:noFill/>
                    </a:lnT>
                    <a:lnB w="0">
                      <a:noFill/>
                    </a:lnB>
                    <a:noFill/>
                  </a:tcPr>
                </a:tc>
                <a:extLst>
                  <a:ext uri="{0D108BD9-81ED-4DB2-BD59-A6C34878D82A}">
                    <a16:rowId xmlns:a16="http://schemas.microsoft.com/office/drawing/2014/main" val="3377464041"/>
                  </a:ext>
                </a:extLst>
              </a:tr>
              <a:tr h="370838">
                <a:tc>
                  <a:txBody>
                    <a:bodyPr/>
                    <a:lstStyle/>
                    <a:p>
                      <a:pPr lvl="0" algn="ctr">
                        <a:buNone/>
                      </a:pPr>
                      <a:r>
                        <a:rPr lang="en-GB" sz="2000" dirty="0">
                          <a:latin typeface="Quattrocento Sans"/>
                        </a:rPr>
                        <a:t>Marked by 1 examiner</a:t>
                      </a:r>
                    </a:p>
                  </a:txBody>
                  <a:tcPr>
                    <a:lnL w="0">
                      <a:noFill/>
                    </a:lnL>
                    <a:lnR w="0">
                      <a:noFill/>
                    </a:lnR>
                    <a:lnT w="0">
                      <a:noFill/>
                    </a:lnT>
                    <a:lnB w="0" cap="flat" cmpd="sng" algn="ctr">
                      <a:noFill/>
                      <a:prstDash val="solid"/>
                      <a:round/>
                      <a:headEnd type="none" w="med" len="med"/>
                      <a:tailEnd type="none" w="med" len="med"/>
                    </a:lnB>
                    <a:noFill/>
                  </a:tcPr>
                </a:tc>
                <a:tc>
                  <a:txBody>
                    <a:bodyPr/>
                    <a:lstStyle/>
                    <a:p>
                      <a:pPr lvl="0" algn="ctr">
                        <a:buNone/>
                      </a:pPr>
                      <a:r>
                        <a:rPr lang="en-GB" sz="2000" dirty="0">
                          <a:latin typeface="Quattrocento Sans"/>
                        </a:rPr>
                        <a:t>Marked by 2 examiners</a:t>
                      </a:r>
                    </a:p>
                  </a:txBody>
                  <a:tcPr>
                    <a:lnL w="0">
                      <a:noFill/>
                    </a:lnL>
                    <a:lnR w="0">
                      <a:noFill/>
                    </a:lnR>
                    <a:lnT w="0">
                      <a:noFill/>
                    </a:lnT>
                    <a:lnB w="0" cap="flat" cmpd="sng" algn="ctr">
                      <a:noFill/>
                      <a:prstDash val="solid"/>
                      <a:round/>
                      <a:headEnd type="none" w="med" len="med"/>
                      <a:tailEnd type="none" w="med" len="med"/>
                    </a:lnB>
                    <a:noFill/>
                  </a:tcPr>
                </a:tc>
                <a:extLst>
                  <a:ext uri="{0D108BD9-81ED-4DB2-BD59-A6C34878D82A}">
                    <a16:rowId xmlns:a16="http://schemas.microsoft.com/office/drawing/2014/main" val="296334590"/>
                  </a:ext>
                </a:extLst>
              </a:tr>
              <a:tr h="370838">
                <a:tc>
                  <a:txBody>
                    <a:bodyPr/>
                    <a:lstStyle/>
                    <a:p>
                      <a:pPr lvl="0" algn="ctr">
                        <a:buNone/>
                      </a:pPr>
                      <a:r>
                        <a:rPr lang="en-GB" sz="2000" dirty="0">
                          <a:latin typeface="Quattrocento Sans"/>
                        </a:rPr>
                        <a:t>Marked test paper with a report is sent back</a:t>
                      </a:r>
                    </a:p>
                  </a:txBody>
                  <a:tcPr>
                    <a:lnL w="0">
                      <a:noFill/>
                    </a:lnL>
                    <a:lnR w="0">
                      <a:noFill/>
                    </a:lnR>
                    <a:lnT w="0">
                      <a:noFill/>
                    </a:lnT>
                    <a:lnB w="0">
                      <a:noFill/>
                    </a:lnB>
                    <a:noFill/>
                  </a:tcPr>
                </a:tc>
                <a:tc>
                  <a:txBody>
                    <a:bodyPr/>
                    <a:lstStyle/>
                    <a:p>
                      <a:pPr lvl="0" algn="ctr">
                        <a:buNone/>
                      </a:pPr>
                      <a:r>
                        <a:rPr lang="en-GB" sz="2000" dirty="0">
                          <a:latin typeface="Quattrocento Sans"/>
                        </a:rPr>
                        <a:t>Complete report is sent back</a:t>
                      </a:r>
                    </a:p>
                  </a:txBody>
                  <a:tcPr>
                    <a:lnL w="0">
                      <a:noFill/>
                    </a:lnL>
                    <a:lnR w="0">
                      <a:noFill/>
                    </a:lnR>
                    <a:lnT w="0">
                      <a:noFill/>
                    </a:lnT>
                    <a:lnB w="0">
                      <a:noFill/>
                    </a:lnB>
                    <a:noFill/>
                  </a:tcPr>
                </a:tc>
                <a:extLst>
                  <a:ext uri="{0D108BD9-81ED-4DB2-BD59-A6C34878D82A}">
                    <a16:rowId xmlns:a16="http://schemas.microsoft.com/office/drawing/2014/main" val="2212190539"/>
                  </a:ext>
                </a:extLst>
              </a:tr>
            </a:tbl>
          </a:graphicData>
        </a:graphic>
      </p:graphicFrame>
    </p:spTree>
    <p:extLst>
      <p:ext uri="{BB962C8B-B14F-4D97-AF65-F5344CB8AC3E}">
        <p14:creationId xmlns:p14="http://schemas.microsoft.com/office/powerpoint/2010/main" val="287015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843E8E-0AF5-4AC5-9F0A-8C0D35CDCBCF}"/>
              </a:ext>
            </a:extLst>
          </p:cNvPr>
          <p:cNvSpPr txBox="1"/>
          <p:nvPr/>
        </p:nvSpPr>
        <p:spPr>
          <a:xfrm>
            <a:off x="837159" y="1638562"/>
            <a:ext cx="9015518" cy="3816429"/>
          </a:xfrm>
          <a:prstGeom prst="rect">
            <a:avLst/>
          </a:prstGeom>
          <a:noFill/>
        </p:spPr>
        <p:txBody>
          <a:bodyPr wrap="square" rtlCol="0">
            <a:spAutoFit/>
          </a:bodyPr>
          <a:lstStyle/>
          <a:p>
            <a:r>
              <a:rPr lang="en-US" sz="2200" dirty="0">
                <a:latin typeface="Quattrocento Sans" panose="020B0502050000020003" pitchFamily="34" charset="0"/>
              </a:rPr>
              <a:t>Depending on the outcome of the practice test, the following waiting periods will apply for proceeding to the accreditation examination in general translation:</a:t>
            </a:r>
          </a:p>
          <a:p>
            <a:endParaRPr lang="en-US" sz="2200" dirty="0">
              <a:latin typeface="Quattrocento Sans" panose="020B0502050000020003" pitchFamily="34" charset="0"/>
            </a:endParaRPr>
          </a:p>
          <a:p>
            <a:pPr marL="342900" indent="-342900">
              <a:buFontTx/>
              <a:buChar char="-"/>
            </a:pPr>
            <a:r>
              <a:rPr lang="en-US" sz="2200" dirty="0">
                <a:latin typeface="Quattrocento Sans" panose="020B0502050000020003" pitchFamily="34" charset="0"/>
              </a:rPr>
              <a:t>  No major errors and up to 15 minor errors:  3 months</a:t>
            </a:r>
          </a:p>
          <a:p>
            <a:endParaRPr lang="en-US" sz="2200" dirty="0">
              <a:latin typeface="Quattrocento Sans" panose="020B0502050000020003" pitchFamily="34" charset="0"/>
            </a:endParaRPr>
          </a:p>
          <a:p>
            <a:pPr marL="342900" indent="-342900">
              <a:buFontTx/>
              <a:buChar char="-"/>
            </a:pPr>
            <a:r>
              <a:rPr lang="en-US" sz="2200" dirty="0">
                <a:latin typeface="Quattrocento Sans" panose="020B0502050000020003" pitchFamily="34" charset="0"/>
              </a:rPr>
              <a:t>  No major errors and 15+ minor errors: 6 months</a:t>
            </a:r>
          </a:p>
          <a:p>
            <a:endParaRPr lang="en-US" sz="2200" dirty="0">
              <a:latin typeface="Quattrocento Sans" panose="020B0502050000020003" pitchFamily="34" charset="0"/>
            </a:endParaRPr>
          </a:p>
          <a:p>
            <a:pPr marL="342900" indent="-342900">
              <a:buFontTx/>
              <a:buChar char="-"/>
            </a:pPr>
            <a:r>
              <a:rPr lang="en-US" sz="2200" dirty="0">
                <a:latin typeface="Quattrocento Sans" panose="020B0502050000020003" pitchFamily="34" charset="0"/>
              </a:rPr>
              <a:t>  One or more major errors and up to ten minor errors: 6 months</a:t>
            </a:r>
          </a:p>
          <a:p>
            <a:endParaRPr lang="en-US" sz="2200" dirty="0">
              <a:latin typeface="Quattrocento Sans" panose="020B0502050000020003" pitchFamily="34" charset="0"/>
            </a:endParaRPr>
          </a:p>
          <a:p>
            <a:pPr marL="342900" indent="-342900">
              <a:buFontTx/>
              <a:buChar char="-"/>
            </a:pPr>
            <a:r>
              <a:rPr lang="en-US" sz="2200" dirty="0">
                <a:latin typeface="Quattrocento Sans" panose="020B0502050000020003" pitchFamily="34" charset="0"/>
              </a:rPr>
              <a:t>  One or more major errors and ten minor errors: 8 months</a:t>
            </a:r>
          </a:p>
        </p:txBody>
      </p:sp>
      <p:sp>
        <p:nvSpPr>
          <p:cNvPr id="5" name="Footer Placeholder 4">
            <a:extLst>
              <a:ext uri="{FF2B5EF4-FFF2-40B4-BE49-F238E27FC236}">
                <a16:creationId xmlns:a16="http://schemas.microsoft.com/office/drawing/2014/main" id="{3469D9CC-F57F-4132-9A31-82017F78E4DA}"/>
              </a:ext>
            </a:extLst>
          </p:cNvPr>
          <p:cNvSpPr>
            <a:spLocks noGrp="1"/>
          </p:cNvSpPr>
          <p:nvPr>
            <p:ph type="ftr" sz="quarter" idx="11"/>
          </p:nvPr>
        </p:nvSpPr>
        <p:spPr/>
        <p:txBody>
          <a:bodyPr/>
          <a:lstStyle/>
          <a:p>
            <a:r>
              <a:rPr lang="en-GB" dirty="0"/>
              <a:t>49 GENERAL TRANSLATION Presentation</a:t>
            </a:r>
          </a:p>
        </p:txBody>
      </p:sp>
      <p:sp>
        <p:nvSpPr>
          <p:cNvPr id="7" name="TextBox 6">
            <a:extLst>
              <a:ext uri="{FF2B5EF4-FFF2-40B4-BE49-F238E27FC236}">
                <a16:creationId xmlns:a16="http://schemas.microsoft.com/office/drawing/2014/main" id="{EDF5F454-2791-5450-64C8-DAFC4913F294}"/>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Waiting Periods</a:t>
            </a:r>
            <a:endParaRPr lang="en-US" dirty="0"/>
          </a:p>
        </p:txBody>
      </p:sp>
    </p:spTree>
    <p:extLst>
      <p:ext uri="{BB962C8B-B14F-4D97-AF65-F5344CB8AC3E}">
        <p14:creationId xmlns:p14="http://schemas.microsoft.com/office/powerpoint/2010/main" val="410719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234024-633F-4FE3-85A4-63C47651522E}"/>
              </a:ext>
            </a:extLst>
          </p:cNvPr>
          <p:cNvSpPr txBox="1"/>
          <p:nvPr/>
        </p:nvSpPr>
        <p:spPr>
          <a:xfrm>
            <a:off x="-2446" y="791545"/>
            <a:ext cx="11143013"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Preparing for the exam</a:t>
            </a:r>
          </a:p>
        </p:txBody>
      </p:sp>
      <p:sp>
        <p:nvSpPr>
          <p:cNvPr id="3" name="TextBox 2">
            <a:extLst>
              <a:ext uri="{FF2B5EF4-FFF2-40B4-BE49-F238E27FC236}">
                <a16:creationId xmlns:a16="http://schemas.microsoft.com/office/drawing/2014/main" id="{2B207D09-F6C0-4CDD-94C4-97EA7CF81241}"/>
              </a:ext>
            </a:extLst>
          </p:cNvPr>
          <p:cNvSpPr txBox="1"/>
          <p:nvPr/>
        </p:nvSpPr>
        <p:spPr>
          <a:xfrm>
            <a:off x="676719" y="2372842"/>
            <a:ext cx="8891563" cy="2123658"/>
          </a:xfrm>
          <a:prstGeom prst="rect">
            <a:avLst/>
          </a:prstGeom>
          <a:noFill/>
        </p:spPr>
        <p:txBody>
          <a:bodyPr wrap="square" lIns="91440" tIns="45720" rIns="91440" bIns="45720" rtlCol="0" anchor="t">
            <a:spAutoFit/>
          </a:bodyPr>
          <a:lstStyle/>
          <a:p>
            <a:pPr algn="just"/>
            <a:r>
              <a:rPr lang="en-US" sz="2200" dirty="0">
                <a:latin typeface="Quattrocento Sans" panose="020B0502050000020003" pitchFamily="34" charset="0"/>
              </a:rPr>
              <a:t>The SATI examination in general translation is designed for candidates who are already experts and seasoned translators and would like to add SATI accreditation to their qualifications.</a:t>
            </a:r>
            <a:endParaRPr lang="en-US"/>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SATI does not train translators and we do not offer preparation material to prospective candidates.</a:t>
            </a:r>
          </a:p>
        </p:txBody>
      </p:sp>
      <p:sp>
        <p:nvSpPr>
          <p:cNvPr id="5" name="Footer Placeholder 4">
            <a:extLst>
              <a:ext uri="{FF2B5EF4-FFF2-40B4-BE49-F238E27FC236}">
                <a16:creationId xmlns:a16="http://schemas.microsoft.com/office/drawing/2014/main" id="{027B06A0-5D12-47F6-80A5-4DC627234774}"/>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57992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3BDBF0-133F-48C5-976E-6AC42E9B8430}"/>
              </a:ext>
            </a:extLst>
          </p:cNvPr>
          <p:cNvSpPr txBox="1"/>
          <p:nvPr/>
        </p:nvSpPr>
        <p:spPr>
          <a:xfrm>
            <a:off x="676810" y="1243998"/>
            <a:ext cx="9486025" cy="4615302"/>
          </a:xfrm>
          <a:prstGeom prst="rect">
            <a:avLst/>
          </a:prstGeom>
          <a:noFill/>
        </p:spPr>
        <p:txBody>
          <a:bodyPr wrap="square" lIns="91440" tIns="45720" rIns="91440" bIns="45720" rtlCol="0" anchor="t">
            <a:spAutoFit/>
          </a:bodyPr>
          <a:lstStyle/>
          <a:p>
            <a:pPr marL="342900" indent="-342900" algn="just">
              <a:lnSpc>
                <a:spcPct val="150000"/>
              </a:lnSpc>
              <a:buFontTx/>
              <a:buChar char="-"/>
            </a:pPr>
            <a:r>
              <a:rPr lang="en-US" sz="2200" dirty="0">
                <a:latin typeface="Quattrocento Sans"/>
              </a:rPr>
              <a:t>A suitable exam date and time is agreed with the Accreditation Officer</a:t>
            </a:r>
            <a:endParaRPr lang="en-US" dirty="0"/>
          </a:p>
          <a:p>
            <a:pPr marL="342900" indent="-342900" algn="just">
              <a:lnSpc>
                <a:spcPct val="150000"/>
              </a:lnSpc>
              <a:buFontTx/>
              <a:buChar char="-"/>
            </a:pPr>
            <a:r>
              <a:rPr lang="en-US" sz="2200" dirty="0">
                <a:latin typeface="Quattrocento Sans"/>
              </a:rPr>
              <a:t>On said date and time, the candidate will receive the password-protected examination documents via email</a:t>
            </a:r>
          </a:p>
          <a:p>
            <a:pPr marL="342900" indent="-342900" algn="just">
              <a:lnSpc>
                <a:spcPct val="150000"/>
              </a:lnSpc>
              <a:buFontTx/>
              <a:buChar char="-"/>
            </a:pPr>
            <a:r>
              <a:rPr lang="en-US" sz="2200" dirty="0">
                <a:latin typeface="Quattrocento Sans"/>
              </a:rPr>
              <a:t>The candidate must complete and return the documents within 24 hours</a:t>
            </a:r>
          </a:p>
          <a:p>
            <a:pPr marL="342900" indent="-342900" algn="just">
              <a:lnSpc>
                <a:spcPct val="150000"/>
              </a:lnSpc>
              <a:buFontTx/>
              <a:buChar char="-"/>
            </a:pPr>
            <a:r>
              <a:rPr lang="en-US" sz="2200" dirty="0">
                <a:latin typeface="Quattrocento Sans"/>
                <a:ea typeface="+mn-lt"/>
                <a:cs typeface="+mn-lt"/>
              </a:rPr>
              <a:t>Candidates must complete</a:t>
            </a:r>
            <a:r>
              <a:rPr lang="en-US" sz="2200" dirty="0">
                <a:latin typeface="Quattrocento Sans"/>
              </a:rPr>
              <a:t> a Solemn Statement declaring that the translation is their own work</a:t>
            </a:r>
          </a:p>
          <a:p>
            <a:pPr indent="-342900" algn="just">
              <a:lnSpc>
                <a:spcPct val="150000"/>
              </a:lnSpc>
              <a:buFontTx/>
              <a:buChar char="-"/>
            </a:pPr>
            <a:r>
              <a:rPr lang="en-US" sz="2200" dirty="0">
                <a:latin typeface="Quattrocento Sans"/>
              </a:rPr>
              <a:t>If any of these conditions are not complied with, the examination will be declared null and void, the examination fee will be forfeited, and the candidate will have to wait 12 months before they may apply again</a:t>
            </a: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91F9E04-C372-4F26-A686-F0D375B2EA96}"/>
              </a:ext>
            </a:extLst>
          </p:cNvPr>
          <p:cNvSpPr>
            <a:spLocks noGrp="1"/>
          </p:cNvSpPr>
          <p:nvPr>
            <p:ph type="ftr" sz="quarter" idx="11"/>
          </p:nvPr>
        </p:nvSpPr>
        <p:spPr/>
        <p:txBody>
          <a:bodyPr/>
          <a:lstStyle/>
          <a:p>
            <a:r>
              <a:rPr lang="en-GB" dirty="0"/>
              <a:t>49 GENERAL TRANSLATION Presentation</a:t>
            </a:r>
          </a:p>
        </p:txBody>
      </p:sp>
      <p:sp>
        <p:nvSpPr>
          <p:cNvPr id="7" name="TextBox 6">
            <a:extLst>
              <a:ext uri="{FF2B5EF4-FFF2-40B4-BE49-F238E27FC236}">
                <a16:creationId xmlns:a16="http://schemas.microsoft.com/office/drawing/2014/main" id="{156049AC-60CB-B43F-D04F-2C07ADC374E2}"/>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Venue and Date</a:t>
            </a:r>
            <a:endParaRPr lang="en-US" dirty="0"/>
          </a:p>
        </p:txBody>
      </p:sp>
    </p:spTree>
    <p:extLst>
      <p:ext uri="{BB962C8B-B14F-4D97-AF65-F5344CB8AC3E}">
        <p14:creationId xmlns:p14="http://schemas.microsoft.com/office/powerpoint/2010/main" val="2565693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2F26F-9B8E-4A6F-98FC-C9D55B6B2074}"/>
              </a:ext>
            </a:extLst>
          </p:cNvPr>
          <p:cNvSpPr txBox="1"/>
          <p:nvPr/>
        </p:nvSpPr>
        <p:spPr>
          <a:xfrm>
            <a:off x="3957" y="567544"/>
            <a:ext cx="11103428"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Documents</a:t>
            </a:r>
          </a:p>
        </p:txBody>
      </p:sp>
      <p:sp>
        <p:nvSpPr>
          <p:cNvPr id="3" name="TextBox 2">
            <a:extLst>
              <a:ext uri="{FF2B5EF4-FFF2-40B4-BE49-F238E27FC236}">
                <a16:creationId xmlns:a16="http://schemas.microsoft.com/office/drawing/2014/main" id="{E223F1C5-4AF1-4215-A35D-F6F5CE2567FD}"/>
              </a:ext>
            </a:extLst>
          </p:cNvPr>
          <p:cNvSpPr txBox="1"/>
          <p:nvPr/>
        </p:nvSpPr>
        <p:spPr>
          <a:xfrm>
            <a:off x="788485" y="1843883"/>
            <a:ext cx="8822290" cy="3139321"/>
          </a:xfrm>
          <a:prstGeom prst="rect">
            <a:avLst/>
          </a:prstGeom>
          <a:noFill/>
        </p:spPr>
        <p:txBody>
          <a:bodyPr wrap="square" lIns="91440" tIns="45720" rIns="91440" bIns="45720" rtlCol="0" anchor="t">
            <a:spAutoFit/>
          </a:bodyPr>
          <a:lstStyle/>
          <a:p>
            <a:r>
              <a:rPr lang="en-US" sz="2200" dirty="0">
                <a:latin typeface="Quattrocento Sans"/>
              </a:rPr>
              <a:t>The documents to translate will be provided via email to the candidate on the day of the exam. </a:t>
            </a:r>
            <a:endParaRPr lang="en-US" sz="2200" dirty="0">
              <a:latin typeface="Quattrocento Sans" panose="020B0502050000020003" pitchFamily="34" charset="0"/>
            </a:endParaRPr>
          </a:p>
          <a:p>
            <a:endParaRPr lang="en-US" sz="2200" dirty="0">
              <a:latin typeface="Quattrocento Sans"/>
            </a:endParaRPr>
          </a:p>
          <a:p>
            <a:r>
              <a:rPr lang="en-US" sz="2200" dirty="0">
                <a:latin typeface="Quattrocento Sans"/>
              </a:rPr>
              <a:t>There will be between eight texts:</a:t>
            </a:r>
            <a:endParaRPr lang="en-US" sz="2200" dirty="0">
              <a:latin typeface="Quattrocento Sans" panose="020B0502050000020003" pitchFamily="34" charset="0"/>
            </a:endParaRPr>
          </a:p>
          <a:p>
            <a:pPr marL="800100" lvl="1" indent="-342900">
              <a:buFontTx/>
              <a:buChar char="-"/>
            </a:pPr>
            <a:r>
              <a:rPr lang="en-US" sz="2200" dirty="0">
                <a:latin typeface="Quattrocento Sans"/>
              </a:rPr>
              <a:t>One general text (</a:t>
            </a:r>
            <a:r>
              <a:rPr lang="en-US" sz="2200" i="1" dirty="0">
                <a:latin typeface="Quattrocento Sans"/>
              </a:rPr>
              <a:t>opinion piece, magazine article, etc...</a:t>
            </a:r>
            <a:r>
              <a:rPr lang="en-US" sz="2200" dirty="0">
                <a:latin typeface="Quattrocento Sans"/>
              </a:rPr>
              <a:t>). This text is compulsory and must be translated</a:t>
            </a:r>
            <a:endParaRPr lang="en-US" sz="2200" dirty="0">
              <a:latin typeface="Quattrocento Sans" panose="020B0502050000020003" pitchFamily="34" charset="0"/>
            </a:endParaRPr>
          </a:p>
          <a:p>
            <a:pPr marL="800100" lvl="1" indent="-342900">
              <a:buFontTx/>
              <a:buChar char="-"/>
            </a:pPr>
            <a:r>
              <a:rPr lang="en-US" sz="2200" dirty="0">
                <a:latin typeface="Quattrocento Sans"/>
              </a:rPr>
              <a:t>Two more texts must be chosen by the candidate from the selection and a variety of topics (</a:t>
            </a:r>
            <a:r>
              <a:rPr lang="en-US" sz="2200" i="1" dirty="0">
                <a:latin typeface="Quattrocento Sans"/>
              </a:rPr>
              <a:t>business/finance/economics, law, science/medicine, sport or environment/geography...</a:t>
            </a:r>
            <a:r>
              <a:rPr lang="en-US" sz="2200" dirty="0">
                <a:latin typeface="Quattrocento Sans"/>
              </a:rPr>
              <a:t>)</a:t>
            </a:r>
          </a:p>
        </p:txBody>
      </p:sp>
      <p:sp>
        <p:nvSpPr>
          <p:cNvPr id="5" name="Footer Placeholder 4">
            <a:extLst>
              <a:ext uri="{FF2B5EF4-FFF2-40B4-BE49-F238E27FC236}">
                <a16:creationId xmlns:a16="http://schemas.microsoft.com/office/drawing/2014/main" id="{B83C60E8-F735-4FA5-9CC6-4D52A05B9CEC}"/>
              </a:ext>
            </a:extLst>
          </p:cNvPr>
          <p:cNvSpPr>
            <a:spLocks noGrp="1"/>
          </p:cNvSpPr>
          <p:nvPr>
            <p:ph type="ftr" sz="quarter" idx="11"/>
          </p:nvPr>
        </p:nvSpPr>
        <p:spPr/>
        <p:txBody>
          <a:bodyPr/>
          <a:lstStyle/>
          <a:p>
            <a:r>
              <a:rPr lang="en-GB" dirty="0"/>
              <a:t>49 GENERAL TRANSLATION Presentation</a:t>
            </a:r>
          </a:p>
        </p:txBody>
      </p:sp>
    </p:spTree>
    <p:extLst>
      <p:ext uri="{BB962C8B-B14F-4D97-AF65-F5344CB8AC3E}">
        <p14:creationId xmlns:p14="http://schemas.microsoft.com/office/powerpoint/2010/main" val="3379425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F65F81-7919-4D63-B217-1480C7C8AAE6}"/>
              </a:ext>
            </a:extLst>
          </p:cNvPr>
          <p:cNvSpPr txBox="1"/>
          <p:nvPr/>
        </p:nvSpPr>
        <p:spPr>
          <a:xfrm>
            <a:off x="-4541" y="365086"/>
            <a:ext cx="11113324"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Tips</a:t>
            </a:r>
            <a:endParaRPr lang="en-US" dirty="0"/>
          </a:p>
        </p:txBody>
      </p:sp>
      <p:sp>
        <p:nvSpPr>
          <p:cNvPr id="3" name="TextBox 2">
            <a:extLst>
              <a:ext uri="{FF2B5EF4-FFF2-40B4-BE49-F238E27FC236}">
                <a16:creationId xmlns:a16="http://schemas.microsoft.com/office/drawing/2014/main" id="{D08EB054-1389-4ED8-8966-5C553070BA97}"/>
              </a:ext>
            </a:extLst>
          </p:cNvPr>
          <p:cNvSpPr txBox="1"/>
          <p:nvPr/>
        </p:nvSpPr>
        <p:spPr>
          <a:xfrm>
            <a:off x="978490" y="1184757"/>
            <a:ext cx="9821796" cy="4781309"/>
          </a:xfrm>
          <a:prstGeom prst="rect">
            <a:avLst/>
          </a:prstGeom>
          <a:noFill/>
        </p:spPr>
        <p:txBody>
          <a:bodyPr wrap="square" lIns="91440" tIns="45720" rIns="91440" bIns="45720" rtlCol="0" anchor="t">
            <a:spAutoFit/>
          </a:bodyPr>
          <a:lstStyle/>
          <a:p>
            <a:r>
              <a:rPr lang="en-US" sz="2200" dirty="0">
                <a:latin typeface="Quattrocento Sans"/>
              </a:rPr>
              <a:t>When writing your examination, we recommend to:</a:t>
            </a:r>
            <a:endParaRPr lang="en-US" sz="2200" dirty="0">
              <a:latin typeface="Quattrocento Sans" panose="020B0502050000020003" pitchFamily="34" charset="0"/>
            </a:endParaRPr>
          </a:p>
          <a:p>
            <a:endParaRPr lang="en-US" sz="2200" dirty="0">
              <a:latin typeface="Quattrocento Sans" panose="020B0502050000020003" pitchFamily="34" charset="0"/>
            </a:endParaRPr>
          </a:p>
          <a:p>
            <a:pPr marL="342900" indent="-342900">
              <a:lnSpc>
                <a:spcPct val="150000"/>
              </a:lnSpc>
              <a:buFontTx/>
              <a:buChar char="-"/>
            </a:pPr>
            <a:r>
              <a:rPr lang="en-US" sz="2200" dirty="0">
                <a:latin typeface="Quattrocento Sans"/>
              </a:rPr>
              <a:t>Read through all the texts before deciding which ones to translate</a:t>
            </a:r>
          </a:p>
          <a:p>
            <a:pPr marL="342900" indent="-342900">
              <a:lnSpc>
                <a:spcPct val="150000"/>
              </a:lnSpc>
              <a:buFontTx/>
              <a:buChar char="-"/>
            </a:pPr>
            <a:r>
              <a:rPr lang="en-US" sz="2200" dirty="0">
                <a:latin typeface="Quattrocento Sans"/>
              </a:rPr>
              <a:t>Read the instructions carefully</a:t>
            </a:r>
          </a:p>
          <a:p>
            <a:pPr marL="342900" indent="-342900">
              <a:lnSpc>
                <a:spcPct val="150000"/>
              </a:lnSpc>
              <a:buFontTx/>
              <a:buChar char="-"/>
            </a:pPr>
            <a:r>
              <a:rPr lang="en-US" sz="2200" dirty="0">
                <a:latin typeface="Quattrocento Sans"/>
              </a:rPr>
              <a:t>Analyse each text for tone, register, style, emphasis, context, etc.</a:t>
            </a:r>
          </a:p>
          <a:p>
            <a:pPr marL="342900" indent="-342900">
              <a:lnSpc>
                <a:spcPct val="150000"/>
              </a:lnSpc>
              <a:buFontTx/>
              <a:buChar char="-"/>
            </a:pPr>
            <a:r>
              <a:rPr lang="en-US" sz="2200" dirty="0">
                <a:latin typeface="Quattrocento Sans"/>
              </a:rPr>
              <a:t>Plan time carefully</a:t>
            </a:r>
          </a:p>
          <a:p>
            <a:pPr marL="342900" indent="-342900">
              <a:lnSpc>
                <a:spcPct val="150000"/>
              </a:lnSpc>
              <a:buFontTx/>
              <a:buChar char="-"/>
            </a:pPr>
            <a:r>
              <a:rPr lang="en-US" sz="2200" dirty="0">
                <a:latin typeface="Quattrocento Sans"/>
              </a:rPr>
              <a:t>Use</a:t>
            </a:r>
            <a:r>
              <a:rPr lang="en-US" sz="2200" dirty="0">
                <a:latin typeface="Quattrocento Sans"/>
                <a:ea typeface="+mn-lt"/>
                <a:cs typeface="+mn-lt"/>
              </a:rPr>
              <a:t> double spacing and font size 12 in Calibri or Times New Roman</a:t>
            </a:r>
          </a:p>
          <a:p>
            <a:pPr marL="342900" indent="-342900">
              <a:lnSpc>
                <a:spcPct val="150000"/>
              </a:lnSpc>
              <a:buChar char="-"/>
            </a:pPr>
            <a:r>
              <a:rPr lang="en-US" sz="2200" dirty="0">
                <a:latin typeface="Quattrocento Sans"/>
                <a:ea typeface="+mn-lt"/>
                <a:cs typeface="+mn-lt"/>
              </a:rPr>
              <a:t>Use a spellchecker and proofread carefully for typos, extra spacing and other odd formatting</a:t>
            </a:r>
            <a:endParaRPr lang="en-US" dirty="0">
              <a:latin typeface="Trebuchet MS"/>
              <a:ea typeface="+mn-lt"/>
              <a:cs typeface="+mn-lt"/>
            </a:endParaRPr>
          </a:p>
          <a:p>
            <a:pPr marL="342900" indent="-342900">
              <a:lnSpc>
                <a:spcPct val="150000"/>
              </a:lnSpc>
              <a:buFontTx/>
              <a:buChar char="-"/>
            </a:pPr>
            <a:r>
              <a:rPr lang="en-US" sz="2200" dirty="0">
                <a:latin typeface="Quattrocento Sans"/>
                <a:ea typeface="+mn-lt"/>
                <a:cs typeface="+mn-lt"/>
              </a:rPr>
              <a:t>If translating into English, always use English (UK)</a:t>
            </a:r>
            <a:endParaRPr lang="en-US" dirty="0">
              <a:latin typeface="Trebuchet MS" panose="020B0603020202020204"/>
              <a:ea typeface="+mn-lt"/>
              <a:cs typeface="+mn-lt"/>
            </a:endParaRPr>
          </a:p>
        </p:txBody>
      </p:sp>
      <p:sp>
        <p:nvSpPr>
          <p:cNvPr id="4" name="Footer Placeholder 4">
            <a:extLst>
              <a:ext uri="{FF2B5EF4-FFF2-40B4-BE49-F238E27FC236}">
                <a16:creationId xmlns:a16="http://schemas.microsoft.com/office/drawing/2014/main" id="{AA28B5AF-1C1E-8952-D5CF-B92415F55D47}"/>
              </a:ext>
            </a:extLst>
          </p:cNvPr>
          <p:cNvSpPr>
            <a:spLocks noGrp="1"/>
          </p:cNvSpPr>
          <p:nvPr>
            <p:ph type="ftr" sz="quarter" idx="11"/>
          </p:nvPr>
        </p:nvSpPr>
        <p:spPr>
          <a:xfrm>
            <a:off x="677334" y="6041362"/>
            <a:ext cx="6297612" cy="365125"/>
          </a:xfrm>
        </p:spPr>
        <p:txBody>
          <a:bodyPr/>
          <a:lstStyle/>
          <a:p>
            <a:r>
              <a:rPr lang="en-GB" dirty="0"/>
              <a:t>49 GENERAL TRANSLATION Presentation</a:t>
            </a:r>
          </a:p>
        </p:txBody>
      </p:sp>
    </p:spTree>
    <p:extLst>
      <p:ext uri="{BB962C8B-B14F-4D97-AF65-F5344CB8AC3E}">
        <p14:creationId xmlns:p14="http://schemas.microsoft.com/office/powerpoint/2010/main" val="3675999978"/>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166</TotalTime>
  <Words>1311</Words>
  <Application>Microsoft Office PowerPoint</Application>
  <PresentationFormat>Widescreen</PresentationFormat>
  <Paragraphs>160</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Arial Nova</vt:lpstr>
      <vt:lpstr>Calibri</vt:lpstr>
      <vt:lpstr>Quattrocento Sans</vt:lpstr>
      <vt:lpstr>Sitka Text</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Theresa Bender</dc:creator>
  <cp:lastModifiedBy>Giulia Gasperoni</cp:lastModifiedBy>
  <cp:revision>485</cp:revision>
  <cp:lastPrinted>2023-01-29T08:21:22Z</cp:lastPrinted>
  <dcterms:created xsi:type="dcterms:W3CDTF">2020-05-12T06:55:05Z</dcterms:created>
  <dcterms:modified xsi:type="dcterms:W3CDTF">2023-02-03T10:24:45Z</dcterms:modified>
</cp:coreProperties>
</file>